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64" r:id="rId5"/>
    <p:sldId id="266" r:id="rId6"/>
    <p:sldId id="258" r:id="rId7"/>
    <p:sldId id="268" r:id="rId8"/>
    <p:sldId id="269" r:id="rId9"/>
    <p:sldId id="267" r:id="rId10"/>
    <p:sldId id="271" r:id="rId11"/>
    <p:sldId id="270" r:id="rId12"/>
    <p:sldId id="272" r:id="rId13"/>
    <p:sldId id="298" r:id="rId14"/>
    <p:sldId id="276" r:id="rId15"/>
    <p:sldId id="277" r:id="rId16"/>
    <p:sldId id="299" r:id="rId17"/>
    <p:sldId id="300" r:id="rId18"/>
    <p:sldId id="301" r:id="rId19"/>
    <p:sldId id="275" r:id="rId20"/>
    <p:sldId id="273" r:id="rId21"/>
    <p:sldId id="274" r:id="rId22"/>
    <p:sldId id="259" r:id="rId23"/>
    <p:sldId id="278" r:id="rId24"/>
    <p:sldId id="279" r:id="rId25"/>
    <p:sldId id="280" r:id="rId26"/>
    <p:sldId id="265" r:id="rId27"/>
    <p:sldId id="281" r:id="rId28"/>
    <p:sldId id="261" r:id="rId29"/>
    <p:sldId id="282" r:id="rId30"/>
    <p:sldId id="283" r:id="rId31"/>
    <p:sldId id="284" r:id="rId32"/>
    <p:sldId id="285" r:id="rId33"/>
    <p:sldId id="286" r:id="rId34"/>
    <p:sldId id="287" r:id="rId35"/>
    <p:sldId id="262" r:id="rId36"/>
    <p:sldId id="289" r:id="rId37"/>
    <p:sldId id="290" r:id="rId38"/>
    <p:sldId id="293" r:id="rId39"/>
    <p:sldId id="291" r:id="rId40"/>
    <p:sldId id="288" r:id="rId41"/>
    <p:sldId id="292" r:id="rId42"/>
    <p:sldId id="294" r:id="rId43"/>
    <p:sldId id="296" r:id="rId44"/>
    <p:sldId id="297"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44" autoAdjust="0"/>
    <p:restoredTop sz="94660"/>
  </p:normalViewPr>
  <p:slideViewPr>
    <p:cSldViewPr>
      <p:cViewPr>
        <p:scale>
          <a:sx n="48" d="100"/>
          <a:sy n="48" d="100"/>
        </p:scale>
        <p:origin x="-1133"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403648" y="3173540"/>
            <a:ext cx="3196741" cy="1944216"/>
          </a:xfrm>
          <a:solidFill>
            <a:schemeClr val="accent5">
              <a:lumMod val="60000"/>
              <a:lumOff val="40000"/>
            </a:schemeClr>
          </a:solidFill>
        </p:spPr>
        <p:txBody>
          <a:bodyPr>
            <a:normAutofit/>
          </a:bodyPr>
          <a:lstStyle/>
          <a:p>
            <a:r>
              <a:rPr lang="es-CO" sz="4800" b="1" dirty="0" smtClean="0">
                <a:solidFill>
                  <a:srgbClr val="FF0000"/>
                </a:solidFill>
              </a:rPr>
              <a:t>Texto base:</a:t>
            </a:r>
          </a:p>
          <a:p>
            <a:r>
              <a:rPr lang="es-CO" sz="4800" b="1" dirty="0" smtClean="0">
                <a:solidFill>
                  <a:srgbClr val="FF0000"/>
                </a:solidFill>
              </a:rPr>
              <a:t> 1 Tes.5:19.</a:t>
            </a:r>
            <a:endParaRPr lang="es-CO" sz="4800" b="1" dirty="0">
              <a:solidFill>
                <a:srgbClr val="FF0000"/>
              </a:solidFill>
            </a:endParaRPr>
          </a:p>
        </p:txBody>
      </p:sp>
      <p:pic>
        <p:nvPicPr>
          <p:cNvPr id="2050" name="Picture 2" descr="http://t2.gstatic.com/images?q=tbn:ANd9GcQjsbc2C2WrxqQRO4RwOWkcqzH-Xb5fibU28lmh1njAMwdSaWR_h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348880"/>
            <a:ext cx="3888432"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611560" y="840667"/>
            <a:ext cx="7977658" cy="9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b="1" i="1" dirty="0"/>
              <a:t>NO APAGUEIS EL ESPÍRITU</a:t>
            </a:r>
          </a:p>
        </p:txBody>
      </p:sp>
    </p:spTree>
    <p:extLst>
      <p:ext uri="{BB962C8B-B14F-4D97-AF65-F5344CB8AC3E}">
        <p14:creationId xmlns:p14="http://schemas.microsoft.com/office/powerpoint/2010/main" val="132909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384376"/>
          </a:xfrm>
        </p:spPr>
        <p:txBody>
          <a:bodyPr>
            <a:normAutofit fontScale="92500" lnSpcReduction="20000"/>
          </a:bodyPr>
          <a:lstStyle/>
          <a:p>
            <a:pPr marL="0" indent="0">
              <a:buNone/>
            </a:pPr>
            <a:r>
              <a:rPr lang="es-CO" sz="3900" dirty="0" smtClean="0">
                <a:solidFill>
                  <a:srgbClr val="FF0000"/>
                </a:solidFill>
                <a:latin typeface="Agency FB" pitchFamily="34" charset="0"/>
              </a:rPr>
              <a:t>Introducción:</a:t>
            </a:r>
          </a:p>
          <a:p>
            <a:pPr marL="0" indent="0">
              <a:buNone/>
            </a:pPr>
            <a:r>
              <a:rPr lang="es-CO" dirty="0" smtClean="0"/>
              <a:t>El Espíritu </a:t>
            </a:r>
            <a:r>
              <a:rPr lang="es-CO" dirty="0"/>
              <a:t>Santo es el Gran Desconocido POR LAS ALMAS </a:t>
            </a:r>
            <a:endParaRPr lang="es-CO" dirty="0" smtClean="0"/>
          </a:p>
          <a:p>
            <a:r>
              <a:rPr lang="es-CO" dirty="0" smtClean="0"/>
              <a:t>Conocemos </a:t>
            </a:r>
            <a:r>
              <a:rPr lang="es-CO" dirty="0"/>
              <a:t>al Padre, y al Hijo, sin embargo, el Espíritu Santo es el gran desconocido por muchos. </a:t>
            </a:r>
            <a:r>
              <a:rPr lang="es-CO" dirty="0" smtClean="0"/>
              <a:t>El </a:t>
            </a:r>
            <a:r>
              <a:rPr lang="es-CO" dirty="0"/>
              <a:t>Espíritu Santo, que es Dios junto con el Padre y el Hijo, es el fiel esposo de nuestras almas. </a:t>
            </a:r>
            <a:endParaRPr lang="es-CO" dirty="0" smtClean="0"/>
          </a:p>
        </p:txBody>
      </p:sp>
      <p:pic>
        <p:nvPicPr>
          <p:cNvPr id="1026" name="Picture 2" descr="http://t3.gstatic.com/images?q=tbn:ANd9GcQma6-GcWoOS2Zuw2FUmpik6Ik0OmSUpIOfDpFEJ_nFdHrxs8mC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242597"/>
            <a:ext cx="2019300" cy="226695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699792" y="3933056"/>
            <a:ext cx="6084168" cy="2677656"/>
          </a:xfrm>
          <a:prstGeom prst="rect">
            <a:avLst/>
          </a:prstGeom>
        </p:spPr>
        <p:txBody>
          <a:bodyPr wrap="square">
            <a:spAutoFit/>
          </a:bodyPr>
          <a:lstStyle/>
          <a:p>
            <a:r>
              <a:rPr lang="es-CO" sz="2800" dirty="0"/>
              <a:t>El Espíritu Santo permanece cerca de nosotros, y sin embargo no le conocemos lo suficiente, no le tratamos como debiéramos. </a:t>
            </a:r>
            <a:r>
              <a:rPr lang="es-CO" sz="2800" dirty="0">
                <a:solidFill>
                  <a:srgbClr val="FF0000"/>
                </a:solidFill>
              </a:rPr>
              <a:t>Y solo podemos ser santos con la asistencia del Espíritu Santo</a:t>
            </a:r>
          </a:p>
        </p:txBody>
      </p:sp>
    </p:spTree>
    <p:extLst>
      <p:ext uri="{BB962C8B-B14F-4D97-AF65-F5344CB8AC3E}">
        <p14:creationId xmlns:p14="http://schemas.microsoft.com/office/powerpoint/2010/main" val="3396096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Effect transition="in" filter="randombar(horizontal)">
                                      <p:cBhvr>
                                        <p:cTn id="28" dur="500"/>
                                        <p:tgtEl>
                                          <p:spTgt spid="1026"/>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1000" fill="hold"/>
                                        <p:tgtEl>
                                          <p:spTgt spid="4"/>
                                        </p:tgtEl>
                                        <p:attrNameLst>
                                          <p:attrName>ppt_w</p:attrName>
                                        </p:attrNameLst>
                                      </p:cBhvr>
                                      <p:tavLst>
                                        <p:tav tm="0">
                                          <p:val>
                                            <p:fltVal val="0"/>
                                          </p:val>
                                        </p:tav>
                                        <p:tav tm="100000">
                                          <p:val>
                                            <p:strVal val="#ppt_w"/>
                                          </p:val>
                                        </p:tav>
                                      </p:tavLst>
                                    </p:anim>
                                    <p:anim calcmode="lin" valueType="num">
                                      <p:cBhvr>
                                        <p:cTn id="34" dur="1000" fill="hold"/>
                                        <p:tgtEl>
                                          <p:spTgt spid="4"/>
                                        </p:tgtEl>
                                        <p:attrNameLst>
                                          <p:attrName>ppt_h</p:attrName>
                                        </p:attrNameLst>
                                      </p:cBhvr>
                                      <p:tavLst>
                                        <p:tav tm="0">
                                          <p:val>
                                            <p:fltVal val="0"/>
                                          </p:val>
                                        </p:tav>
                                        <p:tav tm="100000">
                                          <p:val>
                                            <p:strVal val="#ppt_h"/>
                                          </p:val>
                                        </p:tav>
                                      </p:tavLst>
                                    </p:anim>
                                    <p:anim calcmode="lin" valueType="num">
                                      <p:cBhvr>
                                        <p:cTn id="35" dur="1000" fill="hold"/>
                                        <p:tgtEl>
                                          <p:spTgt spid="4"/>
                                        </p:tgtEl>
                                        <p:attrNameLst>
                                          <p:attrName>style.rotation</p:attrName>
                                        </p:attrNameLst>
                                      </p:cBhvr>
                                      <p:tavLst>
                                        <p:tav tm="0">
                                          <p:val>
                                            <p:fltVal val="90"/>
                                          </p:val>
                                        </p:tav>
                                        <p:tav tm="100000">
                                          <p:val>
                                            <p:fltVal val="0"/>
                                          </p:val>
                                        </p:tav>
                                      </p:tavLst>
                                    </p:anim>
                                    <p:animEffect transition="in" filter="fade">
                                      <p:cBhvr>
                                        <p:cTn id="3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501008"/>
            <a:ext cx="8507288" cy="3096344"/>
          </a:xfrm>
        </p:spPr>
        <p:txBody>
          <a:bodyPr>
            <a:normAutofit fontScale="77500" lnSpcReduction="20000"/>
          </a:bodyPr>
          <a:lstStyle/>
          <a:p>
            <a:pPr marL="0" indent="0">
              <a:buNone/>
            </a:pPr>
            <a:r>
              <a:rPr lang="es-CO" sz="3600" b="1" u="sng" dirty="0" smtClean="0"/>
              <a:t>Primer texto</a:t>
            </a:r>
            <a:r>
              <a:rPr lang="es-CO" b="1" u="sng" dirty="0" smtClean="0"/>
              <a:t>:</a:t>
            </a:r>
            <a:r>
              <a:rPr lang="es-CO" dirty="0" smtClean="0"/>
              <a:t> </a:t>
            </a:r>
            <a:r>
              <a:rPr lang="es-CO" dirty="0" smtClean="0">
                <a:solidFill>
                  <a:srgbClr val="FF0000"/>
                </a:solidFill>
              </a:rPr>
              <a:t>1Timoteo 2:1-3</a:t>
            </a:r>
            <a:r>
              <a:rPr lang="es-CO" dirty="0" smtClean="0"/>
              <a:t>. </a:t>
            </a:r>
            <a:r>
              <a:rPr lang="es-CO" dirty="0"/>
              <a:t>Por esto exhorto, ante todo, que se hagan súplicas, oraciones, intercesiones y acciones de gracias por todos los hombres; </a:t>
            </a:r>
            <a:r>
              <a:rPr lang="es-CO" b="1" baseline="30000" dirty="0" smtClean="0"/>
              <a:t>2 </a:t>
            </a:r>
            <a:r>
              <a:rPr lang="es-CO" dirty="0"/>
              <a:t>por los reyes y por todos los que están en eminencia, para que llevemos una vida tranquila y reposada en toda piedad y dignidad. </a:t>
            </a:r>
            <a:r>
              <a:rPr lang="es-CO" b="1" baseline="30000" dirty="0" smtClean="0"/>
              <a:t>3 </a:t>
            </a:r>
            <a:r>
              <a:rPr lang="es-CO" dirty="0"/>
              <a:t>Esto es bueno y aceptable delante de Dios nuestro </a:t>
            </a:r>
            <a:r>
              <a:rPr lang="es-CO" dirty="0" smtClean="0"/>
              <a:t>Salvador.</a:t>
            </a:r>
          </a:p>
          <a:p>
            <a:pPr marL="0" indent="0">
              <a:buNone/>
            </a:pPr>
            <a:r>
              <a:rPr lang="es-CO" dirty="0" smtClean="0"/>
              <a:t>Dios quiere «</a:t>
            </a:r>
            <a:r>
              <a:rPr lang="es-CO" i="1" dirty="0" smtClean="0"/>
              <a:t>que </a:t>
            </a:r>
            <a:r>
              <a:rPr lang="es-CO" i="1" dirty="0"/>
              <a:t>llevemos una vida tranquila y reposada en toda piedad y </a:t>
            </a:r>
            <a:r>
              <a:rPr lang="es-CO" i="1" dirty="0" smtClean="0"/>
              <a:t>dignidad</a:t>
            </a:r>
            <a:r>
              <a:rPr lang="es-CO" dirty="0" smtClean="0"/>
              <a:t>», </a:t>
            </a:r>
            <a:r>
              <a:rPr lang="es-CO" dirty="0" smtClean="0">
                <a:solidFill>
                  <a:srgbClr val="FF0000"/>
                </a:solidFill>
              </a:rPr>
              <a:t>pero cuando esto no sucede, no es que Dios lo haga, lo permite que es diferente.</a:t>
            </a:r>
          </a:p>
          <a:p>
            <a:endParaRPr lang="es-CO" dirty="0"/>
          </a:p>
        </p:txBody>
      </p:sp>
      <p:sp>
        <p:nvSpPr>
          <p:cNvPr id="2" name="1 Rectángulo"/>
          <p:cNvSpPr/>
          <p:nvPr/>
        </p:nvSpPr>
        <p:spPr>
          <a:xfrm>
            <a:off x="251520" y="332656"/>
            <a:ext cx="5904656" cy="3046988"/>
          </a:xfrm>
          <a:prstGeom prst="rect">
            <a:avLst/>
          </a:prstGeom>
        </p:spPr>
        <p:txBody>
          <a:bodyPr wrap="square">
            <a:spAutoFit/>
          </a:bodyPr>
          <a:lstStyle/>
          <a:p>
            <a:pPr algn="ctr"/>
            <a:r>
              <a:rPr lang="es-CO" sz="3200" dirty="0"/>
              <a:t>En el siguiente tema estudiaremos dos textos que los indoctos, o sea los que no investigan la Biblia permitiendo que la misma Escritura se interprete, creen que esta se contradice.</a:t>
            </a:r>
          </a:p>
        </p:txBody>
      </p:sp>
      <p:pic>
        <p:nvPicPr>
          <p:cNvPr id="1026" name="Picture 2" descr="http://img.noticiascristianas.me/actualidad/2012/07/20/mayor-museo-de-la-bibli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764704"/>
            <a:ext cx="2808312"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3274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240360"/>
          </a:xfrm>
        </p:spPr>
        <p:txBody>
          <a:bodyPr>
            <a:normAutofit fontScale="92500" lnSpcReduction="10000"/>
          </a:bodyPr>
          <a:lstStyle/>
          <a:p>
            <a:pPr marL="0" indent="0">
              <a:buNone/>
            </a:pPr>
            <a:r>
              <a:rPr lang="es-CO" sz="3600" b="1" u="sng" dirty="0" smtClean="0"/>
              <a:t>Segundo texto:</a:t>
            </a:r>
            <a:r>
              <a:rPr lang="es-CO" dirty="0" smtClean="0"/>
              <a:t> </a:t>
            </a:r>
            <a:r>
              <a:rPr lang="es-CO" dirty="0" smtClean="0">
                <a:solidFill>
                  <a:srgbClr val="FF0000"/>
                </a:solidFill>
              </a:rPr>
              <a:t>2 Tim.2:10-12</a:t>
            </a:r>
            <a:r>
              <a:rPr lang="es-CO" dirty="0" smtClean="0"/>
              <a:t>.</a:t>
            </a:r>
          </a:p>
          <a:p>
            <a:pPr marL="0" indent="0">
              <a:buNone/>
            </a:pPr>
            <a:r>
              <a:rPr lang="es-CO" dirty="0"/>
              <a:t>Por tanto, todo lo sufro a favor de los escogidos, para que ellos también obtengan la salvación que es en Cristo Jesús, con gloria </a:t>
            </a:r>
            <a:r>
              <a:rPr lang="es-CO" dirty="0" smtClean="0"/>
              <a:t>eterna.</a:t>
            </a:r>
            <a:r>
              <a:rPr lang="es-CO" dirty="0"/>
              <a:t> </a:t>
            </a:r>
            <a:r>
              <a:rPr lang="es-CO" b="1" baseline="30000" dirty="0" smtClean="0"/>
              <a:t>11 </a:t>
            </a:r>
            <a:r>
              <a:rPr lang="es-CO" dirty="0"/>
              <a:t>Fiel es esta palabra: Si morimos con él, también viviremos con él. </a:t>
            </a:r>
            <a:r>
              <a:rPr lang="es-CO" b="1" baseline="30000" dirty="0" smtClean="0"/>
              <a:t>12 </a:t>
            </a:r>
            <a:r>
              <a:rPr lang="es-CO" dirty="0"/>
              <a:t>Si perseveramos, también reinaremos con él. Si le negamos, él también nos </a:t>
            </a:r>
            <a:r>
              <a:rPr lang="es-CO" dirty="0" smtClean="0"/>
              <a:t>negará</a:t>
            </a:r>
            <a:endParaRPr lang="es-CO" dirty="0"/>
          </a:p>
          <a:p>
            <a:endParaRPr lang="es-CO" dirty="0"/>
          </a:p>
        </p:txBody>
      </p:sp>
      <p:sp>
        <p:nvSpPr>
          <p:cNvPr id="2" name="1 Rectángulo"/>
          <p:cNvSpPr/>
          <p:nvPr/>
        </p:nvSpPr>
        <p:spPr>
          <a:xfrm>
            <a:off x="323528" y="4029165"/>
            <a:ext cx="4572000" cy="2677656"/>
          </a:xfrm>
          <a:prstGeom prst="rect">
            <a:avLst/>
          </a:prstGeom>
        </p:spPr>
        <p:txBody>
          <a:bodyPr>
            <a:spAutoFit/>
          </a:bodyPr>
          <a:lstStyle/>
          <a:p>
            <a:r>
              <a:rPr lang="es-CO" sz="2800" dirty="0"/>
              <a:t>Pablo sabía que la gloria de la vida eterna y la compensación de ver almas salvadas debido a su predicación, le daban un gran valor al precio de su sufrimiento en cadenas. </a:t>
            </a:r>
          </a:p>
        </p:txBody>
      </p:sp>
      <p:pic>
        <p:nvPicPr>
          <p:cNvPr id="1028" name="Picture 4" descr="http://es.arautos.org/resource/view?image=48327&amp;siz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7" y="4029165"/>
            <a:ext cx="3600400" cy="2646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952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28"/>
                                        </p:tgtEl>
                                        <p:attrNameLst>
                                          <p:attrName>style.visibility</p:attrName>
                                        </p:attrNameLst>
                                      </p:cBhvr>
                                      <p:to>
                                        <p:strVal val="visible"/>
                                      </p:to>
                                    </p:set>
                                    <p:anim calcmode="lin" valueType="num">
                                      <p:cBhvr>
                                        <p:cTn id="23" dur="1000" fill="hold"/>
                                        <p:tgtEl>
                                          <p:spTgt spid="1028"/>
                                        </p:tgtEl>
                                        <p:attrNameLst>
                                          <p:attrName>ppt_w</p:attrName>
                                        </p:attrNameLst>
                                      </p:cBhvr>
                                      <p:tavLst>
                                        <p:tav tm="0">
                                          <p:val>
                                            <p:fltVal val="0"/>
                                          </p:val>
                                        </p:tav>
                                        <p:tav tm="100000">
                                          <p:val>
                                            <p:strVal val="#ppt_w"/>
                                          </p:val>
                                        </p:tav>
                                      </p:tavLst>
                                    </p:anim>
                                    <p:anim calcmode="lin" valueType="num">
                                      <p:cBhvr>
                                        <p:cTn id="24" dur="1000" fill="hold"/>
                                        <p:tgtEl>
                                          <p:spTgt spid="1028"/>
                                        </p:tgtEl>
                                        <p:attrNameLst>
                                          <p:attrName>ppt_h</p:attrName>
                                        </p:attrNameLst>
                                      </p:cBhvr>
                                      <p:tavLst>
                                        <p:tav tm="0">
                                          <p:val>
                                            <p:fltVal val="0"/>
                                          </p:val>
                                        </p:tav>
                                        <p:tav tm="100000">
                                          <p:val>
                                            <p:strVal val="#ppt_h"/>
                                          </p:val>
                                        </p:tav>
                                      </p:tavLst>
                                    </p:anim>
                                    <p:anim calcmode="lin" valueType="num">
                                      <p:cBhvr>
                                        <p:cTn id="25" dur="1000" fill="hold"/>
                                        <p:tgtEl>
                                          <p:spTgt spid="1028"/>
                                        </p:tgtEl>
                                        <p:attrNameLst>
                                          <p:attrName>style.rotation</p:attrName>
                                        </p:attrNameLst>
                                      </p:cBhvr>
                                      <p:tavLst>
                                        <p:tav tm="0">
                                          <p:val>
                                            <p:fltVal val="90"/>
                                          </p:val>
                                        </p:tav>
                                        <p:tav tm="100000">
                                          <p:val>
                                            <p:fltVal val="0"/>
                                          </p:val>
                                        </p:tav>
                                      </p:tavLst>
                                    </p:anim>
                                    <p:animEffect transition="in" filter="fade">
                                      <p:cBhvr>
                                        <p:cTn id="26" dur="1000"/>
                                        <p:tgtEl>
                                          <p:spTgt spid="1028"/>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1000" fill="hold"/>
                                        <p:tgtEl>
                                          <p:spTgt spid="2"/>
                                        </p:tgtEl>
                                        <p:attrNameLst>
                                          <p:attrName>ppt_w</p:attrName>
                                        </p:attrNameLst>
                                      </p:cBhvr>
                                      <p:tavLst>
                                        <p:tav tm="0">
                                          <p:val>
                                            <p:fltVal val="0"/>
                                          </p:val>
                                        </p:tav>
                                        <p:tav tm="100000">
                                          <p:val>
                                            <p:strVal val="#ppt_w"/>
                                          </p:val>
                                        </p:tav>
                                      </p:tavLst>
                                    </p:anim>
                                    <p:anim calcmode="lin" valueType="num">
                                      <p:cBhvr>
                                        <p:cTn id="32" dur="1000" fill="hold"/>
                                        <p:tgtEl>
                                          <p:spTgt spid="2"/>
                                        </p:tgtEl>
                                        <p:attrNameLst>
                                          <p:attrName>ppt_h</p:attrName>
                                        </p:attrNameLst>
                                      </p:cBhvr>
                                      <p:tavLst>
                                        <p:tav tm="0">
                                          <p:val>
                                            <p:fltVal val="0"/>
                                          </p:val>
                                        </p:tav>
                                        <p:tav tm="100000">
                                          <p:val>
                                            <p:strVal val="#ppt_h"/>
                                          </p:val>
                                        </p:tav>
                                      </p:tavLst>
                                    </p:anim>
                                    <p:anim calcmode="lin" valueType="num">
                                      <p:cBhvr>
                                        <p:cTn id="33" dur="1000" fill="hold"/>
                                        <p:tgtEl>
                                          <p:spTgt spid="2"/>
                                        </p:tgtEl>
                                        <p:attrNameLst>
                                          <p:attrName>style.rotation</p:attrName>
                                        </p:attrNameLst>
                                      </p:cBhvr>
                                      <p:tavLst>
                                        <p:tav tm="0">
                                          <p:val>
                                            <p:fltVal val="90"/>
                                          </p:val>
                                        </p:tav>
                                        <p:tav tm="100000">
                                          <p:val>
                                            <p:fltVal val="0"/>
                                          </p:val>
                                        </p:tav>
                                      </p:tavLst>
                                    </p:anim>
                                    <p:animEffect transition="in" filter="fade">
                                      <p:cBhvr>
                                        <p:cTn id="3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016224"/>
          </a:xfrm>
        </p:spPr>
        <p:txBody>
          <a:bodyPr>
            <a:normAutofit lnSpcReduction="10000"/>
          </a:bodyPr>
          <a:lstStyle/>
          <a:p>
            <a:pPr marL="0" indent="0">
              <a:buNone/>
            </a:pPr>
            <a:r>
              <a:rPr lang="es-CO" dirty="0" smtClean="0"/>
              <a:t>Tres veces Pablo utiliza la palabra «sí», </a:t>
            </a:r>
            <a:r>
              <a:rPr lang="es-CO" i="1" u="sng" dirty="0"/>
              <a:t>Si morimos con él</a:t>
            </a:r>
            <a:r>
              <a:rPr lang="es-CO" dirty="0"/>
              <a:t>, también viviremos con él. </a:t>
            </a:r>
            <a:r>
              <a:rPr lang="es-CO" b="1" baseline="30000" dirty="0"/>
              <a:t>12</a:t>
            </a:r>
            <a:r>
              <a:rPr lang="es-CO" b="1" i="1" u="sng" baseline="30000" dirty="0"/>
              <a:t> </a:t>
            </a:r>
            <a:r>
              <a:rPr lang="es-CO" i="1" u="sng" dirty="0"/>
              <a:t>Si perseveramos</a:t>
            </a:r>
            <a:r>
              <a:rPr lang="es-CO" dirty="0"/>
              <a:t>, también reinaremos con él. </a:t>
            </a:r>
            <a:r>
              <a:rPr lang="es-CO" i="1" u="sng" dirty="0"/>
              <a:t>Si le negamos</a:t>
            </a:r>
            <a:r>
              <a:rPr lang="es-CO" dirty="0"/>
              <a:t>, él también nos </a:t>
            </a:r>
            <a:r>
              <a:rPr lang="es-CO" dirty="0" smtClean="0"/>
              <a:t>negará.</a:t>
            </a:r>
          </a:p>
        </p:txBody>
      </p:sp>
      <p:pic>
        <p:nvPicPr>
          <p:cNvPr id="2050" name="Picture 2" descr="http://u.jimdo.com/www23/o/sc6a4baacd14dd1b5/img/ibbeaeddf0afba49e/1352772704/std/se-mueven-en-la-dimensi%C3%B3n-de-los-milagros-de-dios-quienes-se-atreven-a-perseverar-en-el-clam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852936"/>
            <a:ext cx="2847975" cy="23336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2852936"/>
            <a:ext cx="5112568" cy="3970318"/>
          </a:xfrm>
          <a:prstGeom prst="rect">
            <a:avLst/>
          </a:prstGeom>
        </p:spPr>
        <p:txBody>
          <a:bodyPr wrap="square">
            <a:spAutoFit/>
          </a:bodyPr>
          <a:lstStyle/>
          <a:p>
            <a:r>
              <a:rPr lang="es-CO" sz="2800" dirty="0"/>
              <a:t>Por tanto, el privilegio de la vida eterna es </a:t>
            </a:r>
            <a:r>
              <a:rPr lang="es-CO" sz="2800" i="1" u="sng" dirty="0"/>
              <a:t>condicional</a:t>
            </a:r>
            <a:r>
              <a:rPr lang="es-CO" sz="2800" dirty="0"/>
              <a:t>. Si queremos ver las cosas mencionadas en el texto anterior, «</a:t>
            </a:r>
            <a:r>
              <a:rPr lang="es-CO" sz="2800" b="1" i="1" dirty="0"/>
              <a:t>una vida tranquila y reposada en toda piedad y dignidad</a:t>
            </a:r>
            <a:r>
              <a:rPr lang="es-CO" sz="2800" dirty="0"/>
              <a:t>» debemos estar dispuestos a «Morir con Él», "Perseverar» y a no «Negarle».  </a:t>
            </a:r>
          </a:p>
        </p:txBody>
      </p:sp>
      <p:sp>
        <p:nvSpPr>
          <p:cNvPr id="4" name="3 Rectángulo"/>
          <p:cNvSpPr/>
          <p:nvPr/>
        </p:nvSpPr>
        <p:spPr>
          <a:xfrm>
            <a:off x="5364088" y="5186562"/>
            <a:ext cx="3635896" cy="1569660"/>
          </a:xfrm>
          <a:prstGeom prst="rect">
            <a:avLst/>
          </a:prstGeom>
        </p:spPr>
        <p:txBody>
          <a:bodyPr wrap="square">
            <a:spAutoFit/>
          </a:bodyPr>
          <a:lstStyle/>
          <a:p>
            <a:pPr algn="ctr"/>
            <a:r>
              <a:rPr lang="es-CO" sz="2400" i="1" dirty="0">
                <a:solidFill>
                  <a:srgbClr val="FF0000"/>
                </a:solidFill>
              </a:rPr>
              <a:t>Pablo se había propuesto una meta: </a:t>
            </a:r>
            <a:r>
              <a:rPr lang="es-CO" sz="2400" i="1" dirty="0" smtClean="0">
                <a:solidFill>
                  <a:srgbClr val="FF0000"/>
                </a:solidFill>
              </a:rPr>
              <a:t>Perseverar </a:t>
            </a:r>
            <a:r>
              <a:rPr lang="es-CO" sz="2400" i="1" dirty="0">
                <a:solidFill>
                  <a:srgbClr val="FF0000"/>
                </a:solidFill>
              </a:rPr>
              <a:t>en Cristo, y así no</a:t>
            </a:r>
            <a:r>
              <a:rPr lang="es-CO" sz="2400" i="1" dirty="0">
                <a:solidFill>
                  <a:srgbClr val="002060"/>
                </a:solidFill>
              </a:rPr>
              <a:t> «apagaría </a:t>
            </a:r>
            <a:r>
              <a:rPr lang="es-CO" sz="2400" i="1" dirty="0" smtClean="0">
                <a:solidFill>
                  <a:srgbClr val="002060"/>
                </a:solidFill>
              </a:rPr>
              <a:t>el Espíritu </a:t>
            </a:r>
            <a:r>
              <a:rPr lang="es-CO" sz="2400" i="1" dirty="0">
                <a:solidFill>
                  <a:srgbClr val="002060"/>
                </a:solidFill>
              </a:rPr>
              <a:t>Santo» </a:t>
            </a:r>
          </a:p>
        </p:txBody>
      </p:sp>
    </p:spTree>
    <p:extLst>
      <p:ext uri="{BB962C8B-B14F-4D97-AF65-F5344CB8AC3E}">
        <p14:creationId xmlns:p14="http://schemas.microsoft.com/office/powerpoint/2010/main" val="372680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wheel(1)">
                                      <p:cBhvr>
                                        <p:cTn id="12" dur="20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solidFill>
                  <a:srgbClr val="FF0000"/>
                </a:solidFill>
              </a:rPr>
              <a:t>¿Quién es el que nos conduce a Dios?</a:t>
            </a:r>
            <a:endParaRPr lang="es-CO" b="1" i="1" dirty="0">
              <a:solidFill>
                <a:srgbClr val="FF0000"/>
              </a:solidFill>
            </a:endParaRPr>
          </a:p>
        </p:txBody>
      </p:sp>
      <p:sp>
        <p:nvSpPr>
          <p:cNvPr id="3" name="2 Marcador de contenido"/>
          <p:cNvSpPr>
            <a:spLocks noGrp="1"/>
          </p:cNvSpPr>
          <p:nvPr>
            <p:ph idx="1"/>
          </p:nvPr>
        </p:nvSpPr>
        <p:spPr>
          <a:xfrm>
            <a:off x="457200" y="1600201"/>
            <a:ext cx="4618856" cy="2910855"/>
          </a:xfrm>
        </p:spPr>
        <p:txBody>
          <a:bodyPr>
            <a:normAutofit/>
          </a:bodyPr>
          <a:lstStyle/>
          <a:p>
            <a:pPr marL="0" indent="0" algn="ctr">
              <a:buNone/>
            </a:pPr>
            <a:r>
              <a:rPr lang="es-CO" dirty="0" smtClean="0">
                <a:solidFill>
                  <a:srgbClr val="FF0000"/>
                </a:solidFill>
              </a:rPr>
              <a:t>Juan 14:6</a:t>
            </a:r>
            <a:r>
              <a:rPr lang="es-CO" dirty="0" smtClean="0"/>
              <a:t>. </a:t>
            </a:r>
            <a:r>
              <a:rPr lang="es-CO" b="1" baseline="30000" dirty="0" smtClean="0"/>
              <a:t> </a:t>
            </a:r>
            <a:r>
              <a:rPr lang="es-CO" dirty="0"/>
              <a:t>Jesús le dijo: </a:t>
            </a:r>
            <a:r>
              <a:rPr lang="es-CO" dirty="0" smtClean="0"/>
              <a:t>«Yo </a:t>
            </a:r>
            <a:r>
              <a:rPr lang="es-CO" dirty="0"/>
              <a:t>soy el camino, la verdad y la vida; nadie viene al Padre, sino por </a:t>
            </a:r>
            <a:r>
              <a:rPr lang="es-CO" dirty="0" smtClean="0"/>
              <a:t>mí» </a:t>
            </a:r>
          </a:p>
        </p:txBody>
      </p:sp>
      <p:pic>
        <p:nvPicPr>
          <p:cNvPr id="3074" name="Picture 2" descr="http://www.cadaestudiante.com/pics/4laws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700808"/>
            <a:ext cx="3816424" cy="281024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04056" y="4653136"/>
            <a:ext cx="8388424" cy="1938992"/>
          </a:xfrm>
          <a:prstGeom prst="rect">
            <a:avLst/>
          </a:prstGeom>
        </p:spPr>
        <p:txBody>
          <a:bodyPr wrap="square">
            <a:spAutoFit/>
          </a:bodyPr>
          <a:lstStyle/>
          <a:p>
            <a:pPr algn="ctr"/>
            <a:r>
              <a:rPr lang="es-CO" b="1" dirty="0" smtClean="0"/>
              <a:t> </a:t>
            </a:r>
            <a:r>
              <a:rPr lang="es-CO" sz="2400" b="1" dirty="0" smtClean="0">
                <a:solidFill>
                  <a:srgbClr val="FF0000"/>
                </a:solidFill>
              </a:rPr>
              <a:t>Isaías 59:2.</a:t>
            </a:r>
            <a:r>
              <a:rPr lang="es-CO" sz="2400" b="1" dirty="0" smtClean="0"/>
              <a:t> </a:t>
            </a:r>
            <a:r>
              <a:rPr lang="es-CO" sz="2400" i="1" dirty="0" smtClean="0"/>
              <a:t>Vuestras </a:t>
            </a:r>
            <a:r>
              <a:rPr lang="es-CO" sz="2400" i="1" dirty="0"/>
              <a:t>iniquidades son las que hacen separación entre vosotros y vuestro Dios</a:t>
            </a:r>
            <a:r>
              <a:rPr lang="es-CO" sz="2400" i="1" dirty="0" smtClean="0"/>
              <a:t>.</a:t>
            </a:r>
            <a:r>
              <a:rPr lang="es-CO" sz="2400" dirty="0" smtClean="0"/>
              <a:t>  Por tanto, se hizo necesario que el mismo Dios proveyera el medio para que se restableciera la comunicación entre Él y nosotros, y Cristo dice que Él es el único medio para regresar al Padre celestial.</a:t>
            </a:r>
            <a:endParaRPr lang="es-CO" sz="2400" dirty="0"/>
          </a:p>
        </p:txBody>
      </p:sp>
    </p:spTree>
    <p:extLst>
      <p:ext uri="{BB962C8B-B14F-4D97-AF65-F5344CB8AC3E}">
        <p14:creationId xmlns:p14="http://schemas.microsoft.com/office/powerpoint/2010/main" val="1300729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1000" fill="hold"/>
                                        <p:tgtEl>
                                          <p:spTgt spid="3074"/>
                                        </p:tgtEl>
                                        <p:attrNameLst>
                                          <p:attrName>ppt_w</p:attrName>
                                        </p:attrNameLst>
                                      </p:cBhvr>
                                      <p:tavLst>
                                        <p:tav tm="0">
                                          <p:val>
                                            <p:fltVal val="0"/>
                                          </p:val>
                                        </p:tav>
                                        <p:tav tm="100000">
                                          <p:val>
                                            <p:strVal val="#ppt_w"/>
                                          </p:val>
                                        </p:tav>
                                      </p:tavLst>
                                    </p:anim>
                                    <p:anim calcmode="lin" valueType="num">
                                      <p:cBhvr>
                                        <p:cTn id="16" dur="1000" fill="hold"/>
                                        <p:tgtEl>
                                          <p:spTgt spid="3074"/>
                                        </p:tgtEl>
                                        <p:attrNameLst>
                                          <p:attrName>ppt_h</p:attrName>
                                        </p:attrNameLst>
                                      </p:cBhvr>
                                      <p:tavLst>
                                        <p:tav tm="0">
                                          <p:val>
                                            <p:fltVal val="0"/>
                                          </p:val>
                                        </p:tav>
                                        <p:tav tm="100000">
                                          <p:val>
                                            <p:strVal val="#ppt_h"/>
                                          </p:val>
                                        </p:tav>
                                      </p:tavLst>
                                    </p:anim>
                                    <p:anim calcmode="lin" valueType="num">
                                      <p:cBhvr>
                                        <p:cTn id="17" dur="1000" fill="hold"/>
                                        <p:tgtEl>
                                          <p:spTgt spid="3074"/>
                                        </p:tgtEl>
                                        <p:attrNameLst>
                                          <p:attrName>style.rotation</p:attrName>
                                        </p:attrNameLst>
                                      </p:cBhvr>
                                      <p:tavLst>
                                        <p:tav tm="0">
                                          <p:val>
                                            <p:fltVal val="90"/>
                                          </p:val>
                                        </p:tav>
                                        <p:tav tm="100000">
                                          <p:val>
                                            <p:fltVal val="0"/>
                                          </p:val>
                                        </p:tav>
                                      </p:tavLst>
                                    </p:anim>
                                    <p:animEffect transition="in" filter="fade">
                                      <p:cBhvr>
                                        <p:cTn id="18" dur="1000"/>
                                        <p:tgtEl>
                                          <p:spTgt spid="307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p:spPr>
        <p:txBody>
          <a:bodyPr>
            <a:normAutofit fontScale="90000"/>
          </a:bodyPr>
          <a:lstStyle/>
          <a:p>
            <a:r>
              <a:rPr lang="es-CO" b="1" i="1" dirty="0">
                <a:solidFill>
                  <a:srgbClr val="FF0000"/>
                </a:solidFill>
              </a:rPr>
              <a:t>El hombre necesita conocer a Cristo</a:t>
            </a:r>
            <a:endParaRPr lang="es-CO" dirty="0"/>
          </a:p>
        </p:txBody>
      </p:sp>
      <p:sp>
        <p:nvSpPr>
          <p:cNvPr id="3" name="2 Marcador de contenido"/>
          <p:cNvSpPr>
            <a:spLocks noGrp="1"/>
          </p:cNvSpPr>
          <p:nvPr>
            <p:ph idx="1"/>
          </p:nvPr>
        </p:nvSpPr>
        <p:spPr>
          <a:xfrm>
            <a:off x="457200" y="1196752"/>
            <a:ext cx="8229600" cy="720079"/>
          </a:xfrm>
        </p:spPr>
        <p:txBody>
          <a:bodyPr>
            <a:normAutofit/>
          </a:bodyPr>
          <a:lstStyle/>
          <a:p>
            <a:pPr marL="0" indent="0" algn="ctr">
              <a:buNone/>
            </a:pPr>
            <a:r>
              <a:rPr lang="es-CO" b="1" i="1" u="sng" dirty="0" smtClean="0"/>
              <a:t>Miremos </a:t>
            </a:r>
            <a:r>
              <a:rPr lang="es-CO" b="1" i="1" u="sng" dirty="0"/>
              <a:t>el proceso establecido por Dios:</a:t>
            </a:r>
          </a:p>
          <a:p>
            <a:pPr marL="0" indent="0">
              <a:buNone/>
            </a:pPr>
            <a:endParaRPr lang="es-CO" dirty="0"/>
          </a:p>
        </p:txBody>
      </p:sp>
      <p:pic>
        <p:nvPicPr>
          <p:cNvPr id="1026" name="Picture 2" descr="http://t3.gstatic.com/images?q=tbn:ANd9GcRmihp0sDABtXhqshLUgn6NZbDx200EG64dMmHDGvsT97dZYtFOd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420888"/>
            <a:ext cx="5580112" cy="443711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4639444"/>
            <a:ext cx="3794870" cy="400110"/>
          </a:xfrm>
          <a:prstGeom prst="rect">
            <a:avLst/>
          </a:prstGeom>
        </p:spPr>
        <p:txBody>
          <a:bodyPr wrap="square">
            <a:spAutoFit/>
          </a:bodyPr>
          <a:lstStyle/>
          <a:p>
            <a:r>
              <a:rPr lang="es-CO" sz="2000" b="1" dirty="0" smtClean="0"/>
              <a:t>1. Conocer a Cristo. </a:t>
            </a:r>
            <a:r>
              <a:rPr lang="es-CO" sz="2000" b="1" dirty="0" smtClean="0">
                <a:solidFill>
                  <a:srgbClr val="FF0000"/>
                </a:solidFill>
              </a:rPr>
              <a:t>Juan </a:t>
            </a:r>
            <a:r>
              <a:rPr lang="es-CO" sz="2000" b="1" dirty="0">
                <a:solidFill>
                  <a:srgbClr val="FF0000"/>
                </a:solidFill>
              </a:rPr>
              <a:t>17:3. </a:t>
            </a:r>
          </a:p>
        </p:txBody>
      </p:sp>
      <p:sp>
        <p:nvSpPr>
          <p:cNvPr id="6" name="5 Rectángulo"/>
          <p:cNvSpPr/>
          <p:nvPr/>
        </p:nvSpPr>
        <p:spPr>
          <a:xfrm>
            <a:off x="179512" y="4023319"/>
            <a:ext cx="4104456" cy="400110"/>
          </a:xfrm>
          <a:prstGeom prst="rect">
            <a:avLst/>
          </a:prstGeom>
        </p:spPr>
        <p:txBody>
          <a:bodyPr wrap="square">
            <a:spAutoFit/>
          </a:bodyPr>
          <a:lstStyle/>
          <a:p>
            <a:r>
              <a:rPr lang="es-CO" sz="2000" b="1" dirty="0" smtClean="0"/>
              <a:t>2. Estudiar su Palabra.</a:t>
            </a:r>
            <a:r>
              <a:rPr lang="es-CO" sz="2000" b="1" dirty="0" smtClean="0">
                <a:solidFill>
                  <a:srgbClr val="FF0000"/>
                </a:solidFill>
              </a:rPr>
              <a:t> Juan </a:t>
            </a:r>
            <a:r>
              <a:rPr lang="es-CO" sz="2000" b="1" dirty="0">
                <a:solidFill>
                  <a:srgbClr val="FF0000"/>
                </a:solidFill>
              </a:rPr>
              <a:t>17:17.</a:t>
            </a:r>
            <a:endParaRPr lang="es-CO" sz="2000" b="1" dirty="0"/>
          </a:p>
        </p:txBody>
      </p:sp>
      <p:sp>
        <p:nvSpPr>
          <p:cNvPr id="7" name="6 Rectángulo"/>
          <p:cNvSpPr/>
          <p:nvPr/>
        </p:nvSpPr>
        <p:spPr>
          <a:xfrm>
            <a:off x="179512" y="3439823"/>
            <a:ext cx="5184576" cy="400110"/>
          </a:xfrm>
          <a:prstGeom prst="rect">
            <a:avLst/>
          </a:prstGeom>
        </p:spPr>
        <p:txBody>
          <a:bodyPr wrap="square">
            <a:spAutoFit/>
          </a:bodyPr>
          <a:lstStyle/>
          <a:p>
            <a:r>
              <a:rPr lang="es-CO" sz="2000" b="1" dirty="0" smtClean="0"/>
              <a:t>3. El E. Santo nos conduce a Cristo. </a:t>
            </a:r>
            <a:r>
              <a:rPr lang="es-CO" sz="2000" b="1" dirty="0" smtClean="0">
                <a:solidFill>
                  <a:srgbClr val="FF0000"/>
                </a:solidFill>
              </a:rPr>
              <a:t>Juan </a:t>
            </a:r>
            <a:r>
              <a:rPr lang="es-CO" sz="2000" b="1" dirty="0">
                <a:solidFill>
                  <a:srgbClr val="FF0000"/>
                </a:solidFill>
              </a:rPr>
              <a:t>16:13. </a:t>
            </a:r>
          </a:p>
        </p:txBody>
      </p:sp>
      <p:sp>
        <p:nvSpPr>
          <p:cNvPr id="8" name="7 Rectángulo"/>
          <p:cNvSpPr/>
          <p:nvPr/>
        </p:nvSpPr>
        <p:spPr>
          <a:xfrm>
            <a:off x="179511" y="2844224"/>
            <a:ext cx="5185083" cy="400110"/>
          </a:xfrm>
          <a:prstGeom prst="rect">
            <a:avLst/>
          </a:prstGeom>
        </p:spPr>
        <p:txBody>
          <a:bodyPr wrap="square">
            <a:spAutoFit/>
          </a:bodyPr>
          <a:lstStyle/>
          <a:p>
            <a:r>
              <a:rPr lang="es-CO" sz="2000" b="1" dirty="0" smtClean="0"/>
              <a:t>4. Arrepentimiento </a:t>
            </a:r>
            <a:r>
              <a:rPr lang="es-CO" sz="2000" b="1" dirty="0"/>
              <a:t>y </a:t>
            </a:r>
            <a:r>
              <a:rPr lang="es-CO" sz="2000" b="1" dirty="0" smtClean="0"/>
              <a:t>confesión. </a:t>
            </a:r>
            <a:r>
              <a:rPr lang="es-CO" sz="2000" b="1" dirty="0" smtClean="0">
                <a:solidFill>
                  <a:srgbClr val="FF0000"/>
                </a:solidFill>
              </a:rPr>
              <a:t>1 Juan 1:9. </a:t>
            </a:r>
            <a:endParaRPr lang="es-CO" sz="2000" b="1" dirty="0">
              <a:solidFill>
                <a:srgbClr val="FF0000"/>
              </a:solidFill>
            </a:endParaRPr>
          </a:p>
        </p:txBody>
      </p:sp>
      <p:sp>
        <p:nvSpPr>
          <p:cNvPr id="9" name="8 Rectángulo"/>
          <p:cNvSpPr/>
          <p:nvPr/>
        </p:nvSpPr>
        <p:spPr>
          <a:xfrm>
            <a:off x="179513" y="2132856"/>
            <a:ext cx="4545588" cy="369332"/>
          </a:xfrm>
          <a:prstGeom prst="rect">
            <a:avLst/>
          </a:prstGeom>
        </p:spPr>
        <p:txBody>
          <a:bodyPr wrap="square">
            <a:spAutoFit/>
          </a:bodyPr>
          <a:lstStyle/>
          <a:p>
            <a:r>
              <a:rPr lang="es-CO" b="1" dirty="0" smtClean="0"/>
              <a:t>5. Perseverar hasta el fin. </a:t>
            </a:r>
            <a:r>
              <a:rPr lang="es-CO" b="1" dirty="0" smtClean="0">
                <a:solidFill>
                  <a:srgbClr val="FF0000"/>
                </a:solidFill>
              </a:rPr>
              <a:t>2 Tim.2:12.</a:t>
            </a:r>
            <a:endParaRPr lang="es-CO" b="1" dirty="0">
              <a:solidFill>
                <a:srgbClr val="FF0000"/>
              </a:solidFill>
            </a:endParaRPr>
          </a:p>
        </p:txBody>
      </p:sp>
      <p:sp>
        <p:nvSpPr>
          <p:cNvPr id="10" name="9 Rectángulo"/>
          <p:cNvSpPr/>
          <p:nvPr/>
        </p:nvSpPr>
        <p:spPr>
          <a:xfrm>
            <a:off x="61257" y="5271591"/>
            <a:ext cx="4104455" cy="1569660"/>
          </a:xfrm>
          <a:prstGeom prst="rect">
            <a:avLst/>
          </a:prstGeom>
        </p:spPr>
        <p:txBody>
          <a:bodyPr wrap="square">
            <a:spAutoFit/>
          </a:bodyPr>
          <a:lstStyle/>
          <a:p>
            <a:pPr algn="ctr"/>
            <a:r>
              <a:rPr lang="es-CO" sz="2400" i="1" dirty="0">
                <a:solidFill>
                  <a:srgbClr val="FF0000"/>
                </a:solidFill>
              </a:rPr>
              <a:t>Pero, en todo este proceso trabaja es el </a:t>
            </a:r>
            <a:r>
              <a:rPr lang="es-CO" sz="2400" i="1" dirty="0" smtClean="0">
                <a:solidFill>
                  <a:srgbClr val="FF0000"/>
                </a:solidFill>
              </a:rPr>
              <a:t>Espíritu </a:t>
            </a:r>
            <a:r>
              <a:rPr lang="es-CO" sz="2400" i="1" dirty="0">
                <a:solidFill>
                  <a:srgbClr val="FF0000"/>
                </a:solidFill>
              </a:rPr>
              <a:t>Santo. De ahí la importancia de no apagarlo. </a:t>
            </a:r>
          </a:p>
        </p:txBody>
      </p:sp>
    </p:spTree>
    <p:extLst>
      <p:ext uri="{BB962C8B-B14F-4D97-AF65-F5344CB8AC3E}">
        <p14:creationId xmlns:p14="http://schemas.microsoft.com/office/powerpoint/2010/main" val="1477192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26"/>
                                        </p:tgtEl>
                                        <p:attrNameLst>
                                          <p:attrName>style.visibility</p:attrName>
                                        </p:attrNameLst>
                                      </p:cBhvr>
                                      <p:to>
                                        <p:strVal val="visible"/>
                                      </p:to>
                                    </p:set>
                                    <p:anim calcmode="lin" valueType="num">
                                      <p:cBhvr>
                                        <p:cTn id="23" dur="1000" fill="hold"/>
                                        <p:tgtEl>
                                          <p:spTgt spid="1026"/>
                                        </p:tgtEl>
                                        <p:attrNameLst>
                                          <p:attrName>ppt_w</p:attrName>
                                        </p:attrNameLst>
                                      </p:cBhvr>
                                      <p:tavLst>
                                        <p:tav tm="0">
                                          <p:val>
                                            <p:fltVal val="0"/>
                                          </p:val>
                                        </p:tav>
                                        <p:tav tm="100000">
                                          <p:val>
                                            <p:strVal val="#ppt_w"/>
                                          </p:val>
                                        </p:tav>
                                      </p:tavLst>
                                    </p:anim>
                                    <p:anim calcmode="lin" valueType="num">
                                      <p:cBhvr>
                                        <p:cTn id="24" dur="1000" fill="hold"/>
                                        <p:tgtEl>
                                          <p:spTgt spid="1026"/>
                                        </p:tgtEl>
                                        <p:attrNameLst>
                                          <p:attrName>ppt_h</p:attrName>
                                        </p:attrNameLst>
                                      </p:cBhvr>
                                      <p:tavLst>
                                        <p:tav tm="0">
                                          <p:val>
                                            <p:fltVal val="0"/>
                                          </p:val>
                                        </p:tav>
                                        <p:tav tm="100000">
                                          <p:val>
                                            <p:strVal val="#ppt_h"/>
                                          </p:val>
                                        </p:tav>
                                      </p:tavLst>
                                    </p:anim>
                                    <p:anim calcmode="lin" valueType="num">
                                      <p:cBhvr>
                                        <p:cTn id="25" dur="1000" fill="hold"/>
                                        <p:tgtEl>
                                          <p:spTgt spid="1026"/>
                                        </p:tgtEl>
                                        <p:attrNameLst>
                                          <p:attrName>style.rotation</p:attrName>
                                        </p:attrNameLst>
                                      </p:cBhvr>
                                      <p:tavLst>
                                        <p:tav tm="0">
                                          <p:val>
                                            <p:fltVal val="90"/>
                                          </p:val>
                                        </p:tav>
                                        <p:tav tm="100000">
                                          <p:val>
                                            <p:fltVal val="0"/>
                                          </p:val>
                                        </p:tav>
                                      </p:tavLst>
                                    </p:anim>
                                    <p:animEffect transition="in" filter="fade">
                                      <p:cBhvr>
                                        <p:cTn id="26" dur="1000"/>
                                        <p:tgtEl>
                                          <p:spTgt spid="102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90"/>
                                          </p:val>
                                        </p:tav>
                                        <p:tav tm="100000">
                                          <p:val>
                                            <p:fltVal val="0"/>
                                          </p:val>
                                        </p:tav>
                                      </p:tavLst>
                                    </p:anim>
                                    <p:animEffect transition="in" filter="fade">
                                      <p:cBhvr>
                                        <p:cTn id="34" dur="10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1000" fill="hold"/>
                                        <p:tgtEl>
                                          <p:spTgt spid="7"/>
                                        </p:tgtEl>
                                        <p:attrNameLst>
                                          <p:attrName>ppt_w</p:attrName>
                                        </p:attrNameLst>
                                      </p:cBhvr>
                                      <p:tavLst>
                                        <p:tav tm="0">
                                          <p:val>
                                            <p:fltVal val="0"/>
                                          </p:val>
                                        </p:tav>
                                        <p:tav tm="100000">
                                          <p:val>
                                            <p:strVal val="#ppt_w"/>
                                          </p:val>
                                        </p:tav>
                                      </p:tavLst>
                                    </p:anim>
                                    <p:anim calcmode="lin" valueType="num">
                                      <p:cBhvr>
                                        <p:cTn id="48" dur="1000" fill="hold"/>
                                        <p:tgtEl>
                                          <p:spTgt spid="7"/>
                                        </p:tgtEl>
                                        <p:attrNameLst>
                                          <p:attrName>ppt_h</p:attrName>
                                        </p:attrNameLst>
                                      </p:cBhvr>
                                      <p:tavLst>
                                        <p:tav tm="0">
                                          <p:val>
                                            <p:fltVal val="0"/>
                                          </p:val>
                                        </p:tav>
                                        <p:tav tm="100000">
                                          <p:val>
                                            <p:strVal val="#ppt_h"/>
                                          </p:val>
                                        </p:tav>
                                      </p:tavLst>
                                    </p:anim>
                                    <p:anim calcmode="lin" valueType="num">
                                      <p:cBhvr>
                                        <p:cTn id="49" dur="1000" fill="hold"/>
                                        <p:tgtEl>
                                          <p:spTgt spid="7"/>
                                        </p:tgtEl>
                                        <p:attrNameLst>
                                          <p:attrName>style.rotation</p:attrName>
                                        </p:attrNameLst>
                                      </p:cBhvr>
                                      <p:tavLst>
                                        <p:tav tm="0">
                                          <p:val>
                                            <p:fltVal val="90"/>
                                          </p:val>
                                        </p:tav>
                                        <p:tav tm="100000">
                                          <p:val>
                                            <p:fltVal val="0"/>
                                          </p:val>
                                        </p:tav>
                                      </p:tavLst>
                                    </p:anim>
                                    <p:animEffect transition="in" filter="fade">
                                      <p:cBhvr>
                                        <p:cTn id="50" dur="1000"/>
                                        <p:tgtEl>
                                          <p:spTgt spid="7"/>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1000" fill="hold"/>
                                        <p:tgtEl>
                                          <p:spTgt spid="8"/>
                                        </p:tgtEl>
                                        <p:attrNameLst>
                                          <p:attrName>ppt_w</p:attrName>
                                        </p:attrNameLst>
                                      </p:cBhvr>
                                      <p:tavLst>
                                        <p:tav tm="0">
                                          <p:val>
                                            <p:fltVal val="0"/>
                                          </p:val>
                                        </p:tav>
                                        <p:tav tm="100000">
                                          <p:val>
                                            <p:strVal val="#ppt_w"/>
                                          </p:val>
                                        </p:tav>
                                      </p:tavLst>
                                    </p:anim>
                                    <p:anim calcmode="lin" valueType="num">
                                      <p:cBhvr>
                                        <p:cTn id="56" dur="1000" fill="hold"/>
                                        <p:tgtEl>
                                          <p:spTgt spid="8"/>
                                        </p:tgtEl>
                                        <p:attrNameLst>
                                          <p:attrName>ppt_h</p:attrName>
                                        </p:attrNameLst>
                                      </p:cBhvr>
                                      <p:tavLst>
                                        <p:tav tm="0">
                                          <p:val>
                                            <p:fltVal val="0"/>
                                          </p:val>
                                        </p:tav>
                                        <p:tav tm="100000">
                                          <p:val>
                                            <p:strVal val="#ppt_h"/>
                                          </p:val>
                                        </p:tav>
                                      </p:tavLst>
                                    </p:anim>
                                    <p:anim calcmode="lin" valueType="num">
                                      <p:cBhvr>
                                        <p:cTn id="57" dur="1000" fill="hold"/>
                                        <p:tgtEl>
                                          <p:spTgt spid="8"/>
                                        </p:tgtEl>
                                        <p:attrNameLst>
                                          <p:attrName>style.rotation</p:attrName>
                                        </p:attrNameLst>
                                      </p:cBhvr>
                                      <p:tavLst>
                                        <p:tav tm="0">
                                          <p:val>
                                            <p:fltVal val="90"/>
                                          </p:val>
                                        </p:tav>
                                        <p:tav tm="100000">
                                          <p:val>
                                            <p:fltVal val="0"/>
                                          </p:val>
                                        </p:tav>
                                      </p:tavLst>
                                    </p:anim>
                                    <p:animEffect transition="in" filter="fade">
                                      <p:cBhvr>
                                        <p:cTn id="58" dur="1000"/>
                                        <p:tgtEl>
                                          <p:spTgt spid="8"/>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1000" fill="hold"/>
                                        <p:tgtEl>
                                          <p:spTgt spid="9"/>
                                        </p:tgtEl>
                                        <p:attrNameLst>
                                          <p:attrName>ppt_w</p:attrName>
                                        </p:attrNameLst>
                                      </p:cBhvr>
                                      <p:tavLst>
                                        <p:tav tm="0">
                                          <p:val>
                                            <p:fltVal val="0"/>
                                          </p:val>
                                        </p:tav>
                                        <p:tav tm="100000">
                                          <p:val>
                                            <p:strVal val="#ppt_w"/>
                                          </p:val>
                                        </p:tav>
                                      </p:tavLst>
                                    </p:anim>
                                    <p:anim calcmode="lin" valueType="num">
                                      <p:cBhvr>
                                        <p:cTn id="64" dur="1000" fill="hold"/>
                                        <p:tgtEl>
                                          <p:spTgt spid="9"/>
                                        </p:tgtEl>
                                        <p:attrNameLst>
                                          <p:attrName>ppt_h</p:attrName>
                                        </p:attrNameLst>
                                      </p:cBhvr>
                                      <p:tavLst>
                                        <p:tav tm="0">
                                          <p:val>
                                            <p:fltVal val="0"/>
                                          </p:val>
                                        </p:tav>
                                        <p:tav tm="100000">
                                          <p:val>
                                            <p:strVal val="#ppt_h"/>
                                          </p:val>
                                        </p:tav>
                                      </p:tavLst>
                                    </p:anim>
                                    <p:anim calcmode="lin" valueType="num">
                                      <p:cBhvr>
                                        <p:cTn id="65" dur="1000" fill="hold"/>
                                        <p:tgtEl>
                                          <p:spTgt spid="9"/>
                                        </p:tgtEl>
                                        <p:attrNameLst>
                                          <p:attrName>style.rotation</p:attrName>
                                        </p:attrNameLst>
                                      </p:cBhvr>
                                      <p:tavLst>
                                        <p:tav tm="0">
                                          <p:val>
                                            <p:fltVal val="90"/>
                                          </p:val>
                                        </p:tav>
                                        <p:tav tm="100000">
                                          <p:val>
                                            <p:fltVal val="0"/>
                                          </p:val>
                                        </p:tav>
                                      </p:tavLst>
                                    </p:anim>
                                    <p:animEffect transition="in" filter="fade">
                                      <p:cBhvr>
                                        <p:cTn id="66" dur="1000"/>
                                        <p:tgtEl>
                                          <p:spTgt spid="9"/>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p:cTn id="71" dur="1000" fill="hold"/>
                                        <p:tgtEl>
                                          <p:spTgt spid="10"/>
                                        </p:tgtEl>
                                        <p:attrNameLst>
                                          <p:attrName>ppt_w</p:attrName>
                                        </p:attrNameLst>
                                      </p:cBhvr>
                                      <p:tavLst>
                                        <p:tav tm="0">
                                          <p:val>
                                            <p:fltVal val="0"/>
                                          </p:val>
                                        </p:tav>
                                        <p:tav tm="100000">
                                          <p:val>
                                            <p:strVal val="#ppt_w"/>
                                          </p:val>
                                        </p:tav>
                                      </p:tavLst>
                                    </p:anim>
                                    <p:anim calcmode="lin" valueType="num">
                                      <p:cBhvr>
                                        <p:cTn id="72" dur="1000" fill="hold"/>
                                        <p:tgtEl>
                                          <p:spTgt spid="10"/>
                                        </p:tgtEl>
                                        <p:attrNameLst>
                                          <p:attrName>ppt_h</p:attrName>
                                        </p:attrNameLst>
                                      </p:cBhvr>
                                      <p:tavLst>
                                        <p:tav tm="0">
                                          <p:val>
                                            <p:fltVal val="0"/>
                                          </p:val>
                                        </p:tav>
                                        <p:tav tm="100000">
                                          <p:val>
                                            <p:strVal val="#ppt_h"/>
                                          </p:val>
                                        </p:tav>
                                      </p:tavLst>
                                    </p:anim>
                                    <p:anim calcmode="lin" valueType="num">
                                      <p:cBhvr>
                                        <p:cTn id="73" dur="1000" fill="hold"/>
                                        <p:tgtEl>
                                          <p:spTgt spid="10"/>
                                        </p:tgtEl>
                                        <p:attrNameLst>
                                          <p:attrName>style.rotation</p:attrName>
                                        </p:attrNameLst>
                                      </p:cBhvr>
                                      <p:tavLst>
                                        <p:tav tm="0">
                                          <p:val>
                                            <p:fltVal val="90"/>
                                          </p:val>
                                        </p:tav>
                                        <p:tav tm="100000">
                                          <p:val>
                                            <p:fltVal val="0"/>
                                          </p:val>
                                        </p:tav>
                                      </p:tavLst>
                                    </p:anim>
                                    <p:animEffect transition="in" filter="fade">
                                      <p:cBhvr>
                                        <p:cTn id="7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6" grpId="0"/>
      <p:bldP spid="7"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t3.gstatic.com/images?q=tbn:ANd9GcSjLFDG8QYjJwYYW5-diDV7mS7Ywf2wlrKIdiGd8MKuNURfEpdu4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916832"/>
            <a:ext cx="3960440" cy="3744416"/>
          </a:xfrm>
          <a:prstGeom prst="rect">
            <a:avLst/>
          </a:prstGeom>
          <a:noFill/>
          <a:extLst>
            <a:ext uri="{909E8E84-426E-40DD-AFC4-6F175D3DCCD1}">
              <a14:hiddenFill xmlns:a14="http://schemas.microsoft.com/office/drawing/2010/main">
                <a:solidFill>
                  <a:srgbClr val="FFFFFF"/>
                </a:solidFill>
              </a14:hiddenFill>
            </a:ext>
          </a:extLst>
        </p:spPr>
      </p:pic>
      <p:sp>
        <p:nvSpPr>
          <p:cNvPr id="4" name="3 Título"/>
          <p:cNvSpPr>
            <a:spLocks noGrp="1"/>
          </p:cNvSpPr>
          <p:nvPr>
            <p:ph type="title"/>
          </p:nvPr>
        </p:nvSpPr>
        <p:spPr>
          <a:xfrm>
            <a:off x="0" y="274638"/>
            <a:ext cx="9144000" cy="1143000"/>
          </a:xfrm>
        </p:spPr>
        <p:txBody>
          <a:bodyPr>
            <a:noAutofit/>
          </a:bodyPr>
          <a:lstStyle/>
          <a:p>
            <a:r>
              <a:rPr lang="es-CO" sz="2800" b="1" i="1" dirty="0" smtClean="0">
                <a:solidFill>
                  <a:srgbClr val="FF0000"/>
                </a:solidFill>
              </a:rPr>
              <a:t>No importa tu edad, tu genero o las dificultades:  </a:t>
            </a:r>
            <a:r>
              <a:rPr lang="es-CO" sz="2800" b="1" i="1" dirty="0">
                <a:solidFill>
                  <a:srgbClr val="FF0000"/>
                </a:solidFill>
              </a:rPr>
              <a:t>S</a:t>
            </a:r>
            <a:r>
              <a:rPr lang="es-CO" sz="2800" b="1" i="1" dirty="0" smtClean="0">
                <a:solidFill>
                  <a:srgbClr val="FF0000"/>
                </a:solidFill>
              </a:rPr>
              <a:t>i permaneces unido a Cristo llegarás al reino de los cielos. </a:t>
            </a:r>
            <a:endParaRPr lang="es-CO" sz="2800" b="1" i="1" dirty="0">
              <a:solidFill>
                <a:srgbClr val="FF0000"/>
              </a:solidFill>
            </a:endParaRPr>
          </a:p>
        </p:txBody>
      </p:sp>
      <p:pic>
        <p:nvPicPr>
          <p:cNvPr id="2052" name="Picture 4" descr="http://t2.gstatic.com/images?q=tbn:ANd9GcQDWEWf6QgAuMP5P57v08UF7XPQxohj8CIjq6PAZjVvdKhUPP1HO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916832"/>
            <a:ext cx="4104456" cy="374441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40668" y="5762571"/>
            <a:ext cx="8640960" cy="1077218"/>
          </a:xfrm>
          <a:prstGeom prst="rect">
            <a:avLst/>
          </a:prstGeom>
        </p:spPr>
        <p:txBody>
          <a:bodyPr wrap="square">
            <a:spAutoFit/>
          </a:bodyPr>
          <a:lstStyle/>
          <a:p>
            <a:pPr algn="ctr"/>
            <a:r>
              <a:rPr lang="es-CO" sz="3200" i="1" dirty="0">
                <a:solidFill>
                  <a:srgbClr val="FF0000"/>
                </a:solidFill>
              </a:rPr>
              <a:t>Allí verás que </a:t>
            </a:r>
            <a:r>
              <a:rPr lang="es-CO" sz="3200" i="1" dirty="0" smtClean="0">
                <a:solidFill>
                  <a:srgbClr val="FF0000"/>
                </a:solidFill>
              </a:rPr>
              <a:t>valió </a:t>
            </a:r>
            <a:r>
              <a:rPr lang="es-CO" sz="3200" i="1" dirty="0">
                <a:solidFill>
                  <a:srgbClr val="FF0000"/>
                </a:solidFill>
              </a:rPr>
              <a:t>la pena el </a:t>
            </a:r>
            <a:r>
              <a:rPr lang="es-CO" sz="3200" i="1" dirty="0" smtClean="0">
                <a:solidFill>
                  <a:srgbClr val="FF0000"/>
                </a:solidFill>
              </a:rPr>
              <a:t>esfuerzo porque recuperarás la imagen de Dios.</a:t>
            </a:r>
            <a:endParaRPr lang="es-CO" sz="3200" i="1" dirty="0">
              <a:solidFill>
                <a:srgbClr val="FF0000"/>
              </a:solidFill>
            </a:endParaRPr>
          </a:p>
        </p:txBody>
      </p:sp>
    </p:spTree>
    <p:extLst>
      <p:ext uri="{BB962C8B-B14F-4D97-AF65-F5344CB8AC3E}">
        <p14:creationId xmlns:p14="http://schemas.microsoft.com/office/powerpoint/2010/main" val="289650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2052"/>
                                        </p:tgtEl>
                                        <p:attrNameLst>
                                          <p:attrName>style.visibility</p:attrName>
                                        </p:attrNameLst>
                                      </p:cBhvr>
                                      <p:to>
                                        <p:strVal val="visible"/>
                                      </p:to>
                                    </p:set>
                                    <p:animEffect transition="in" filter="randombar(horizontal)">
                                      <p:cBhvr>
                                        <p:cTn id="15" dur="500"/>
                                        <p:tgtEl>
                                          <p:spTgt spid="2052"/>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2050"/>
                                        </p:tgtEl>
                                        <p:attrNameLst>
                                          <p:attrName>style.visibility</p:attrName>
                                        </p:attrNameLst>
                                      </p:cBhvr>
                                      <p:to>
                                        <p:strVal val="visible"/>
                                      </p:to>
                                    </p:set>
                                    <p:animEffect transition="in" filter="randombar(horizontal)">
                                      <p:cBhvr>
                                        <p:cTn id="20" dur="500"/>
                                        <p:tgtEl>
                                          <p:spTgt spid="2050"/>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fontScale="90000"/>
          </a:bodyPr>
          <a:lstStyle/>
          <a:p>
            <a:r>
              <a:rPr lang="es-CO" b="1" i="1" dirty="0" smtClean="0">
                <a:solidFill>
                  <a:srgbClr val="FF0000"/>
                </a:solidFill>
              </a:rPr>
              <a:t>Un hombre que fue lleno del Espíritu Santo y nunca lo apagó.</a:t>
            </a:r>
            <a:endParaRPr lang="es-CO" b="1" i="1" dirty="0">
              <a:solidFill>
                <a:srgbClr val="FF0000"/>
              </a:solidFill>
            </a:endParaRPr>
          </a:p>
        </p:txBody>
      </p:sp>
      <p:sp>
        <p:nvSpPr>
          <p:cNvPr id="3" name="2 Marcador de contenido"/>
          <p:cNvSpPr>
            <a:spLocks noGrp="1"/>
          </p:cNvSpPr>
          <p:nvPr>
            <p:ph idx="1"/>
          </p:nvPr>
        </p:nvSpPr>
        <p:spPr>
          <a:xfrm>
            <a:off x="457200" y="1600200"/>
            <a:ext cx="4906888" cy="4853136"/>
          </a:xfrm>
        </p:spPr>
        <p:txBody>
          <a:bodyPr>
            <a:normAutofit/>
          </a:bodyPr>
          <a:lstStyle/>
          <a:p>
            <a:pPr marL="0" indent="0" algn="ctr">
              <a:buNone/>
            </a:pPr>
            <a:r>
              <a:rPr lang="es-CO" sz="3600" dirty="0" smtClean="0">
                <a:solidFill>
                  <a:srgbClr val="FF0000"/>
                </a:solidFill>
              </a:rPr>
              <a:t>1 </a:t>
            </a:r>
            <a:r>
              <a:rPr lang="es-CO" sz="3600" dirty="0">
                <a:solidFill>
                  <a:srgbClr val="FF0000"/>
                </a:solidFill>
              </a:rPr>
              <a:t>Sam.16:13-16</a:t>
            </a:r>
            <a:r>
              <a:rPr lang="es-CO" sz="3600" dirty="0"/>
              <a:t>. </a:t>
            </a:r>
            <a:r>
              <a:rPr lang="es-CO" sz="3600" b="1" baseline="30000" dirty="0"/>
              <a:t>13 </a:t>
            </a:r>
            <a:r>
              <a:rPr lang="es-CO" sz="3600" dirty="0"/>
              <a:t>Samuel tomó el cuerno de aceite y lo ungió en medio de sus hermanos. </a:t>
            </a:r>
            <a:r>
              <a:rPr lang="es-CO" sz="3600" i="1" u="sng" dirty="0"/>
              <a:t>Y desde aquel día en adelante el Espíritu de Jehovah descendió con poder sobre </a:t>
            </a:r>
            <a:r>
              <a:rPr lang="es-CO" sz="3600" i="1" u="sng" dirty="0" smtClean="0"/>
              <a:t>David</a:t>
            </a:r>
            <a:r>
              <a:rPr lang="es-CO" sz="3600" dirty="0" smtClean="0"/>
              <a:t>…..</a:t>
            </a:r>
            <a:endParaRPr lang="es-CO" sz="3600" dirty="0"/>
          </a:p>
          <a:p>
            <a:endParaRPr lang="es-CO" sz="3600" b="1" baseline="30000" dirty="0" smtClean="0"/>
          </a:p>
        </p:txBody>
      </p:sp>
      <p:pic>
        <p:nvPicPr>
          <p:cNvPr id="3074" name="Picture 2" descr="http://t2.gstatic.com/images?q=tbn:ANd9GcS6aiCmKuYxvhS4fl7t_Eh2pTpGx-5JVeltz7hSCeeXoxmoR2Op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772816"/>
            <a:ext cx="2952328" cy="288032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682547" y="4869160"/>
            <a:ext cx="3059832" cy="1631216"/>
          </a:xfrm>
          <a:prstGeom prst="rect">
            <a:avLst/>
          </a:prstGeom>
        </p:spPr>
        <p:txBody>
          <a:bodyPr wrap="square">
            <a:spAutoFit/>
          </a:bodyPr>
          <a:lstStyle/>
          <a:p>
            <a:r>
              <a:rPr lang="es-CO" sz="2000" b="1" dirty="0">
                <a:solidFill>
                  <a:srgbClr val="FF0000"/>
                </a:solidFill>
              </a:rPr>
              <a:t>Esto nos dice del carácter que tenía David. Porque el Espíritu Santo no puede morar donde no se </a:t>
            </a:r>
            <a:r>
              <a:rPr lang="es-CO" sz="2000" b="1" dirty="0" smtClean="0">
                <a:solidFill>
                  <a:srgbClr val="FF0000"/>
                </a:solidFill>
              </a:rPr>
              <a:t>le aprecia o se le apaga.</a:t>
            </a:r>
            <a:r>
              <a:rPr lang="es-CO" sz="2000" b="1" dirty="0">
                <a:solidFill>
                  <a:srgbClr val="FF0000"/>
                </a:solidFill>
              </a:rPr>
              <a:t>	</a:t>
            </a:r>
          </a:p>
        </p:txBody>
      </p:sp>
    </p:spTree>
    <p:extLst>
      <p:ext uri="{BB962C8B-B14F-4D97-AF65-F5344CB8AC3E}">
        <p14:creationId xmlns:p14="http://schemas.microsoft.com/office/powerpoint/2010/main" val="3194634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wipe(down)">
                                      <p:cBhvr>
                                        <p:cTn id="14" dur="580">
                                          <p:stCondLst>
                                            <p:cond delay="0"/>
                                          </p:stCondLst>
                                        </p:cTn>
                                        <p:tgtEl>
                                          <p:spTgt spid="3074"/>
                                        </p:tgtEl>
                                      </p:cBhvr>
                                    </p:animEffect>
                                    <p:anim calcmode="lin" valueType="num">
                                      <p:cBhvr>
                                        <p:cTn id="15"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0" dur="26">
                                          <p:stCondLst>
                                            <p:cond delay="650"/>
                                          </p:stCondLst>
                                        </p:cTn>
                                        <p:tgtEl>
                                          <p:spTgt spid="3074"/>
                                        </p:tgtEl>
                                      </p:cBhvr>
                                      <p:to x="100000" y="60000"/>
                                    </p:animScale>
                                    <p:animScale>
                                      <p:cBhvr>
                                        <p:cTn id="21" dur="166" decel="50000">
                                          <p:stCondLst>
                                            <p:cond delay="676"/>
                                          </p:stCondLst>
                                        </p:cTn>
                                        <p:tgtEl>
                                          <p:spTgt spid="3074"/>
                                        </p:tgtEl>
                                      </p:cBhvr>
                                      <p:to x="100000" y="100000"/>
                                    </p:animScale>
                                    <p:animScale>
                                      <p:cBhvr>
                                        <p:cTn id="22" dur="26">
                                          <p:stCondLst>
                                            <p:cond delay="1312"/>
                                          </p:stCondLst>
                                        </p:cTn>
                                        <p:tgtEl>
                                          <p:spTgt spid="3074"/>
                                        </p:tgtEl>
                                      </p:cBhvr>
                                      <p:to x="100000" y="80000"/>
                                    </p:animScale>
                                    <p:animScale>
                                      <p:cBhvr>
                                        <p:cTn id="23" dur="166" decel="50000">
                                          <p:stCondLst>
                                            <p:cond delay="1338"/>
                                          </p:stCondLst>
                                        </p:cTn>
                                        <p:tgtEl>
                                          <p:spTgt spid="3074"/>
                                        </p:tgtEl>
                                      </p:cBhvr>
                                      <p:to x="100000" y="100000"/>
                                    </p:animScale>
                                    <p:animScale>
                                      <p:cBhvr>
                                        <p:cTn id="24" dur="26">
                                          <p:stCondLst>
                                            <p:cond delay="1642"/>
                                          </p:stCondLst>
                                        </p:cTn>
                                        <p:tgtEl>
                                          <p:spTgt spid="3074"/>
                                        </p:tgtEl>
                                      </p:cBhvr>
                                      <p:to x="100000" y="90000"/>
                                    </p:animScale>
                                    <p:animScale>
                                      <p:cBhvr>
                                        <p:cTn id="25" dur="166" decel="50000">
                                          <p:stCondLst>
                                            <p:cond delay="1668"/>
                                          </p:stCondLst>
                                        </p:cTn>
                                        <p:tgtEl>
                                          <p:spTgt spid="3074"/>
                                        </p:tgtEl>
                                      </p:cBhvr>
                                      <p:to x="100000" y="100000"/>
                                    </p:animScale>
                                    <p:animScale>
                                      <p:cBhvr>
                                        <p:cTn id="26" dur="26">
                                          <p:stCondLst>
                                            <p:cond delay="1808"/>
                                          </p:stCondLst>
                                        </p:cTn>
                                        <p:tgtEl>
                                          <p:spTgt spid="3074"/>
                                        </p:tgtEl>
                                      </p:cBhvr>
                                      <p:to x="100000" y="95000"/>
                                    </p:animScale>
                                    <p:animScale>
                                      <p:cBhvr>
                                        <p:cTn id="27" dur="166" decel="50000">
                                          <p:stCondLst>
                                            <p:cond delay="1834"/>
                                          </p:stCondLst>
                                        </p:cTn>
                                        <p:tgtEl>
                                          <p:spTgt spid="307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down)">
                                      <p:cBhvr>
                                        <p:cTn id="32" dur="580">
                                          <p:stCondLst>
                                            <p:cond delay="0"/>
                                          </p:stCondLst>
                                        </p:cTn>
                                        <p:tgtEl>
                                          <p:spTgt spid="4"/>
                                        </p:tgtEl>
                                      </p:cBhvr>
                                    </p:animEffect>
                                    <p:anim calcmode="lin" valueType="num">
                                      <p:cBhvr>
                                        <p:cTn id="3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8" dur="26">
                                          <p:stCondLst>
                                            <p:cond delay="650"/>
                                          </p:stCondLst>
                                        </p:cTn>
                                        <p:tgtEl>
                                          <p:spTgt spid="4"/>
                                        </p:tgtEl>
                                      </p:cBhvr>
                                      <p:to x="100000" y="60000"/>
                                    </p:animScale>
                                    <p:animScale>
                                      <p:cBhvr>
                                        <p:cTn id="39" dur="166" decel="50000">
                                          <p:stCondLst>
                                            <p:cond delay="676"/>
                                          </p:stCondLst>
                                        </p:cTn>
                                        <p:tgtEl>
                                          <p:spTgt spid="4"/>
                                        </p:tgtEl>
                                      </p:cBhvr>
                                      <p:to x="100000" y="100000"/>
                                    </p:animScale>
                                    <p:animScale>
                                      <p:cBhvr>
                                        <p:cTn id="40" dur="26">
                                          <p:stCondLst>
                                            <p:cond delay="1312"/>
                                          </p:stCondLst>
                                        </p:cTn>
                                        <p:tgtEl>
                                          <p:spTgt spid="4"/>
                                        </p:tgtEl>
                                      </p:cBhvr>
                                      <p:to x="100000" y="80000"/>
                                    </p:animScale>
                                    <p:animScale>
                                      <p:cBhvr>
                                        <p:cTn id="41" dur="166" decel="50000">
                                          <p:stCondLst>
                                            <p:cond delay="1338"/>
                                          </p:stCondLst>
                                        </p:cTn>
                                        <p:tgtEl>
                                          <p:spTgt spid="4"/>
                                        </p:tgtEl>
                                      </p:cBhvr>
                                      <p:to x="100000" y="100000"/>
                                    </p:animScale>
                                    <p:animScale>
                                      <p:cBhvr>
                                        <p:cTn id="42" dur="26">
                                          <p:stCondLst>
                                            <p:cond delay="1642"/>
                                          </p:stCondLst>
                                        </p:cTn>
                                        <p:tgtEl>
                                          <p:spTgt spid="4"/>
                                        </p:tgtEl>
                                      </p:cBhvr>
                                      <p:to x="100000" y="90000"/>
                                    </p:animScale>
                                    <p:animScale>
                                      <p:cBhvr>
                                        <p:cTn id="43" dur="166" decel="50000">
                                          <p:stCondLst>
                                            <p:cond delay="1668"/>
                                          </p:stCondLst>
                                        </p:cTn>
                                        <p:tgtEl>
                                          <p:spTgt spid="4"/>
                                        </p:tgtEl>
                                      </p:cBhvr>
                                      <p:to x="100000" y="100000"/>
                                    </p:animScale>
                                    <p:animScale>
                                      <p:cBhvr>
                                        <p:cTn id="44" dur="26">
                                          <p:stCondLst>
                                            <p:cond delay="1808"/>
                                          </p:stCondLst>
                                        </p:cTn>
                                        <p:tgtEl>
                                          <p:spTgt spid="4"/>
                                        </p:tgtEl>
                                      </p:cBhvr>
                                      <p:to x="100000" y="95000"/>
                                    </p:animScale>
                                    <p:animScale>
                                      <p:cBhvr>
                                        <p:cTn id="45"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336704"/>
          </a:xfrm>
        </p:spPr>
        <p:txBody>
          <a:bodyPr>
            <a:normAutofit/>
          </a:bodyPr>
          <a:lstStyle/>
          <a:p>
            <a:pPr marL="0" indent="0" algn="ctr">
              <a:buNone/>
            </a:pPr>
            <a:endParaRPr lang="es-CO" dirty="0" smtClean="0"/>
          </a:p>
          <a:p>
            <a:pPr marL="0" indent="0" algn="ctr">
              <a:buNone/>
            </a:pPr>
            <a:r>
              <a:rPr lang="es-CO" dirty="0" smtClean="0"/>
              <a:t>Como </a:t>
            </a:r>
            <a:r>
              <a:rPr lang="es-CO" dirty="0"/>
              <a:t>en el caso de muchos de los grandes dirigentes del mundo, David creció en un ambiente humilde, desarrollando calladamente un áureo carácter bajo la dirección del Espíritu Santo, el cual un día lo capacitaría plenamente para el papel que desempeñaría en el gran conflicto entre el bien y el mal.  </a:t>
            </a:r>
            <a:endParaRPr lang="es-CO" dirty="0" smtClean="0"/>
          </a:p>
          <a:p>
            <a:pPr marL="0" indent="0" algn="ctr">
              <a:buNone/>
            </a:pPr>
            <a:r>
              <a:rPr lang="es-CO" dirty="0" smtClean="0"/>
              <a:t>Cuando </a:t>
            </a:r>
            <a:r>
              <a:rPr lang="es-CO" dirty="0"/>
              <a:t>fue ungido, el </a:t>
            </a:r>
            <a:r>
              <a:rPr lang="es-CO" dirty="0" smtClean="0"/>
              <a:t>«</a:t>
            </a:r>
            <a:r>
              <a:rPr lang="es-CO" i="1" u="sng" dirty="0" smtClean="0"/>
              <a:t>Espíritu </a:t>
            </a:r>
            <a:r>
              <a:rPr lang="es-CO" i="1" u="sng" dirty="0"/>
              <a:t>de Dios </a:t>
            </a:r>
            <a:r>
              <a:rPr lang="es-CO" i="1" u="sng" dirty="0" smtClean="0"/>
              <a:t>vino </a:t>
            </a:r>
            <a:r>
              <a:rPr lang="es-CO" i="1" u="sng" dirty="0"/>
              <a:t>sobre David</a:t>
            </a:r>
            <a:r>
              <a:rPr lang="es-CO" dirty="0"/>
              <a:t>” así como el Espíritu divino descendió sobre Cristo durante su </a:t>
            </a:r>
            <a:r>
              <a:rPr lang="es-CO" dirty="0" smtClean="0"/>
              <a:t>bautismo </a:t>
            </a:r>
            <a:r>
              <a:rPr lang="es-CO" dirty="0" smtClean="0">
                <a:solidFill>
                  <a:srgbClr val="FF0000"/>
                </a:solidFill>
              </a:rPr>
              <a:t>(Mat.3:16).</a:t>
            </a:r>
            <a:endParaRPr lang="es-CO" dirty="0">
              <a:solidFill>
                <a:srgbClr val="FF0000"/>
              </a:solidFill>
            </a:endParaRPr>
          </a:p>
        </p:txBody>
      </p:sp>
    </p:spTree>
    <p:extLst>
      <p:ext uri="{BB962C8B-B14F-4D97-AF65-F5344CB8AC3E}">
        <p14:creationId xmlns:p14="http://schemas.microsoft.com/office/powerpoint/2010/main" val="856792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FF0000"/>
                </a:solidFill>
              </a:rPr>
              <a:t>¿Qué otro hombre también fue lleno del Espíritu Santo, pero este lo apagó?</a:t>
            </a:r>
            <a:endParaRPr lang="es-CO" i="1" dirty="0">
              <a:solidFill>
                <a:srgbClr val="FF0000"/>
              </a:solidFill>
            </a:endParaRPr>
          </a:p>
        </p:txBody>
      </p:sp>
      <p:sp>
        <p:nvSpPr>
          <p:cNvPr id="3" name="2 Marcador de contenido"/>
          <p:cNvSpPr>
            <a:spLocks noGrp="1"/>
          </p:cNvSpPr>
          <p:nvPr>
            <p:ph idx="1"/>
          </p:nvPr>
        </p:nvSpPr>
        <p:spPr>
          <a:xfrm>
            <a:off x="179512" y="1600200"/>
            <a:ext cx="8784976" cy="4997152"/>
          </a:xfrm>
        </p:spPr>
        <p:txBody>
          <a:bodyPr>
            <a:normAutofit fontScale="92500" lnSpcReduction="20000"/>
          </a:bodyPr>
          <a:lstStyle/>
          <a:p>
            <a:pPr marL="0" indent="0" algn="ctr">
              <a:buNone/>
            </a:pPr>
            <a:r>
              <a:rPr lang="es-CO" b="1" dirty="0" smtClean="0">
                <a:solidFill>
                  <a:srgbClr val="FF0000"/>
                </a:solidFill>
              </a:rPr>
              <a:t>1Sam.10:6. </a:t>
            </a:r>
            <a:r>
              <a:rPr lang="es-CO" dirty="0" smtClean="0"/>
              <a:t>Samuel le dice a Saúl:</a:t>
            </a:r>
            <a:r>
              <a:rPr lang="es-CO" b="1" dirty="0" smtClean="0">
                <a:solidFill>
                  <a:srgbClr val="FF0000"/>
                </a:solidFill>
              </a:rPr>
              <a:t> </a:t>
            </a:r>
            <a:r>
              <a:rPr lang="es-CO" i="1" dirty="0" smtClean="0"/>
              <a:t>«El Espíritu del Eterno te arrebatará,…., y serás mudado en otro hombre»</a:t>
            </a:r>
          </a:p>
          <a:p>
            <a:pPr marL="0" indent="0" algn="ctr">
              <a:buNone/>
            </a:pPr>
            <a:r>
              <a:rPr lang="es-CO" b="1" dirty="0">
                <a:solidFill>
                  <a:srgbClr val="FF0000"/>
                </a:solidFill>
              </a:rPr>
              <a:t> </a:t>
            </a:r>
            <a:r>
              <a:rPr lang="es-CO" b="1" dirty="0" smtClean="0">
                <a:solidFill>
                  <a:srgbClr val="FF0000"/>
                </a:solidFill>
              </a:rPr>
              <a:t>Cap.16:14-16. </a:t>
            </a:r>
            <a:r>
              <a:rPr lang="es-CO" dirty="0" smtClean="0"/>
              <a:t>El </a:t>
            </a:r>
            <a:r>
              <a:rPr lang="es-CO" dirty="0"/>
              <a:t>Espíritu de Jehovah se apartó de Saúl, y un espíritu malo de parte de Jehovah le atormentaba. </a:t>
            </a:r>
            <a:r>
              <a:rPr lang="es-CO" b="1" baseline="30000" dirty="0"/>
              <a:t>15 </a:t>
            </a:r>
            <a:r>
              <a:rPr lang="es-CO" dirty="0"/>
              <a:t>Entonces los servidores de Saúl le dijeron: </a:t>
            </a:r>
            <a:r>
              <a:rPr lang="es-CO" dirty="0" smtClean="0"/>
              <a:t>«He </a:t>
            </a:r>
            <a:r>
              <a:rPr lang="es-CO" dirty="0"/>
              <a:t>aquí, </a:t>
            </a:r>
            <a:r>
              <a:rPr lang="es-CO" i="1" u="sng" dirty="0"/>
              <a:t>un espíritu malo de parte de Dios te atormenta</a:t>
            </a:r>
            <a:r>
              <a:rPr lang="es-CO" dirty="0"/>
              <a:t>. </a:t>
            </a:r>
            <a:endParaRPr lang="es-CO" dirty="0" smtClean="0"/>
          </a:p>
          <a:p>
            <a:pPr marL="0" indent="0">
              <a:buNone/>
            </a:pPr>
            <a:endParaRPr lang="es-CO" b="1" baseline="30000" dirty="0"/>
          </a:p>
          <a:p>
            <a:pPr marL="0" indent="0" algn="ctr">
              <a:buNone/>
            </a:pPr>
            <a:r>
              <a:rPr lang="es-CO" b="1" baseline="30000" dirty="0" smtClean="0"/>
              <a:t>16 </a:t>
            </a:r>
            <a:r>
              <a:rPr lang="es-CO" dirty="0"/>
              <a:t>Diga nuestro señor a tus servidores que están delante de ti, que te busquen a alguien que sepa tocar el arpa; para que cuando el espíritu malo de parte de Dios venga sobre ti, él toque con su mano, y tú te sientas </a:t>
            </a:r>
            <a:r>
              <a:rPr lang="es-CO" dirty="0" smtClean="0"/>
              <a:t>bien».</a:t>
            </a:r>
            <a:endParaRPr lang="es-CO" dirty="0"/>
          </a:p>
          <a:p>
            <a:endParaRPr lang="es-CO" dirty="0"/>
          </a:p>
        </p:txBody>
      </p:sp>
    </p:spTree>
    <p:extLst>
      <p:ext uri="{BB962C8B-B14F-4D97-AF65-F5344CB8AC3E}">
        <p14:creationId xmlns:p14="http://schemas.microsoft.com/office/powerpoint/2010/main" val="7206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fontScale="90000"/>
          </a:bodyPr>
          <a:lstStyle/>
          <a:p>
            <a:r>
              <a:rPr lang="es-CO" b="1" i="1" dirty="0" smtClean="0">
                <a:solidFill>
                  <a:srgbClr val="FF0000"/>
                </a:solidFill>
              </a:rPr>
              <a:t>¿Qué había hecho Saúl para que le sobreviniera esto?</a:t>
            </a:r>
            <a:endParaRPr lang="es-CO" b="1" i="1" dirty="0">
              <a:solidFill>
                <a:srgbClr val="FF0000"/>
              </a:solidFill>
            </a:endParaRPr>
          </a:p>
        </p:txBody>
      </p:sp>
      <p:sp>
        <p:nvSpPr>
          <p:cNvPr id="3" name="2 Marcador de contenido"/>
          <p:cNvSpPr>
            <a:spLocks noGrp="1"/>
          </p:cNvSpPr>
          <p:nvPr>
            <p:ph idx="1"/>
          </p:nvPr>
        </p:nvSpPr>
        <p:spPr>
          <a:xfrm>
            <a:off x="457200" y="1600200"/>
            <a:ext cx="8229600" cy="4925144"/>
          </a:xfrm>
        </p:spPr>
        <p:txBody>
          <a:bodyPr>
            <a:normAutofit fontScale="92500" lnSpcReduction="10000"/>
          </a:bodyPr>
          <a:lstStyle/>
          <a:p>
            <a:pPr marL="0" indent="0" algn="ctr">
              <a:buNone/>
            </a:pPr>
            <a:r>
              <a:rPr lang="es-CO" b="1" i="1" dirty="0" smtClean="0"/>
              <a:t>Saúl </a:t>
            </a:r>
            <a:r>
              <a:rPr lang="es-CO" b="1" i="1" dirty="0"/>
              <a:t>había rechazado al Espíritu de </a:t>
            </a:r>
            <a:r>
              <a:rPr lang="es-CO" b="1" i="1" dirty="0" smtClean="0"/>
              <a:t>Dios, o sea que, había </a:t>
            </a:r>
            <a:r>
              <a:rPr lang="es-CO" b="1" i="1" dirty="0"/>
              <a:t>cometido el pecado imperdonable- y nada más podía hacer el Señor para </a:t>
            </a:r>
            <a:r>
              <a:rPr lang="es-CO" b="1" i="1" dirty="0" smtClean="0"/>
              <a:t>él.</a:t>
            </a:r>
          </a:p>
          <a:p>
            <a:pPr marL="0" indent="0" algn="ctr">
              <a:buNone/>
            </a:pPr>
            <a:r>
              <a:rPr lang="es-CO" dirty="0" smtClean="0"/>
              <a:t>El </a:t>
            </a:r>
            <a:r>
              <a:rPr lang="es-CO" dirty="0"/>
              <a:t>Espíritu de Jehová no se apartó arbitrariamente de Saúl, sino más bien Saúl se rebeló contra su dirección y </a:t>
            </a:r>
            <a:r>
              <a:rPr lang="es-CO" i="1" u="sng" dirty="0"/>
              <a:t>deliberadamente</a:t>
            </a:r>
            <a:r>
              <a:rPr lang="es-CO" dirty="0"/>
              <a:t> rehuyó la influencia del Espíritu</a:t>
            </a:r>
            <a:r>
              <a:rPr lang="es-CO" dirty="0" smtClean="0"/>
              <a:t>.</a:t>
            </a:r>
          </a:p>
          <a:p>
            <a:pPr marL="0" indent="0" algn="ctr">
              <a:buNone/>
            </a:pPr>
            <a:endParaRPr lang="es-CO" dirty="0"/>
          </a:p>
          <a:p>
            <a:pPr marL="0" indent="0" algn="ctr">
              <a:buNone/>
            </a:pPr>
            <a:r>
              <a:rPr lang="es-CO" dirty="0" smtClean="0"/>
              <a:t>¿Porqué razón el Espíritu Santo se separó De Saúl?</a:t>
            </a:r>
          </a:p>
          <a:p>
            <a:pPr marL="0" indent="0" algn="ctr">
              <a:buNone/>
            </a:pPr>
            <a:r>
              <a:rPr lang="es-CO" dirty="0" smtClean="0">
                <a:solidFill>
                  <a:srgbClr val="FF0000"/>
                </a:solidFill>
              </a:rPr>
              <a:t>Lea 1Sam.15:1-9  ;11-21.  </a:t>
            </a:r>
          </a:p>
          <a:p>
            <a:pPr marL="0" indent="0">
              <a:buNone/>
            </a:pPr>
            <a:endParaRPr lang="es-CO" dirty="0"/>
          </a:p>
          <a:p>
            <a:endParaRPr lang="es-CO" dirty="0"/>
          </a:p>
        </p:txBody>
      </p:sp>
    </p:spTree>
    <p:extLst>
      <p:ext uri="{BB962C8B-B14F-4D97-AF65-F5344CB8AC3E}">
        <p14:creationId xmlns:p14="http://schemas.microsoft.com/office/powerpoint/2010/main" val="286365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dos características del hombre que no está guiado por el Espíritu se resaltan aquí?</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51520" y="1600200"/>
            <a:ext cx="8640960" cy="5069160"/>
          </a:xfrm>
        </p:spPr>
        <p:txBody>
          <a:bodyPr>
            <a:normAutofit fontScale="77500" lnSpcReduction="20000"/>
          </a:bodyPr>
          <a:lstStyle/>
          <a:p>
            <a:pPr marL="0" indent="0" algn="ctr">
              <a:buNone/>
            </a:pPr>
            <a:r>
              <a:rPr lang="es-CO" sz="3600" b="1" dirty="0" smtClean="0">
                <a:solidFill>
                  <a:srgbClr val="FF0000"/>
                </a:solidFill>
              </a:rPr>
              <a:t>1</a:t>
            </a:r>
            <a:r>
              <a:rPr lang="es-CO" b="1" dirty="0" smtClean="0"/>
              <a:t>). </a:t>
            </a:r>
            <a:r>
              <a:rPr lang="es-CO" b="1" dirty="0" smtClean="0">
                <a:solidFill>
                  <a:srgbClr val="FF0000"/>
                </a:solidFill>
              </a:rPr>
              <a:t>Prov.16:25</a:t>
            </a:r>
            <a:r>
              <a:rPr lang="es-CO" b="1" dirty="0" smtClean="0"/>
              <a:t>. </a:t>
            </a:r>
            <a:r>
              <a:rPr lang="es-CO" i="1" dirty="0" smtClean="0"/>
              <a:t>Hay </a:t>
            </a:r>
            <a:r>
              <a:rPr lang="es-CO" i="1" dirty="0"/>
              <a:t>camino que parece derecho al hombre, pero su fin es camino de muerte</a:t>
            </a:r>
            <a:r>
              <a:rPr lang="es-CO" i="1" dirty="0" smtClean="0"/>
              <a:t>.</a:t>
            </a:r>
          </a:p>
          <a:p>
            <a:pPr marL="0" indent="0" algn="ctr">
              <a:buNone/>
            </a:pPr>
            <a:r>
              <a:rPr lang="es-CO" dirty="0"/>
              <a:t>No se entra ciega ni </a:t>
            </a:r>
            <a:r>
              <a:rPr lang="es-CO" u="sng" dirty="0"/>
              <a:t>precipitadamente</a:t>
            </a:r>
            <a:r>
              <a:rPr lang="es-CO" dirty="0"/>
              <a:t> en los caminos de muerte.  Se los </a:t>
            </a:r>
            <a:r>
              <a:rPr lang="es-CO" u="sng" dirty="0"/>
              <a:t>escoge</a:t>
            </a:r>
            <a:r>
              <a:rPr lang="es-CO" dirty="0"/>
              <a:t> porque parecen ser los más convenientes.  </a:t>
            </a:r>
            <a:r>
              <a:rPr lang="es-CO" i="1" u="sng" dirty="0"/>
              <a:t>Se amonesta a no confiar en la dirección de la conciencia sin antes compararla constantemente con lo que enseña la Palabra de Dios</a:t>
            </a:r>
            <a:r>
              <a:rPr lang="es-CO" i="1" u="sng" dirty="0" smtClean="0"/>
              <a:t>.</a:t>
            </a:r>
          </a:p>
          <a:p>
            <a:pPr marL="0" indent="0" algn="ctr">
              <a:buNone/>
            </a:pPr>
            <a:endParaRPr lang="es-CO" dirty="0"/>
          </a:p>
          <a:p>
            <a:pPr marL="0" indent="0" algn="ctr">
              <a:buNone/>
            </a:pPr>
            <a:r>
              <a:rPr lang="es-CO" sz="3600" b="1" dirty="0" smtClean="0">
                <a:solidFill>
                  <a:srgbClr val="FF0000"/>
                </a:solidFill>
              </a:rPr>
              <a:t>2</a:t>
            </a:r>
            <a:r>
              <a:rPr lang="es-CO" dirty="0" smtClean="0"/>
              <a:t>). Tenemos la inclinación a arrojar sobre los demás la culpa por nuestros errores, como sucedió con Adán. </a:t>
            </a:r>
          </a:p>
          <a:p>
            <a:pPr marL="0" indent="0" algn="ctr">
              <a:buNone/>
            </a:pPr>
            <a:r>
              <a:rPr lang="es-CO" dirty="0" smtClean="0">
                <a:solidFill>
                  <a:srgbClr val="FF0000"/>
                </a:solidFill>
              </a:rPr>
              <a:t>(Lea Gén.3:12)</a:t>
            </a:r>
            <a:r>
              <a:rPr lang="es-CO" dirty="0" smtClean="0"/>
              <a:t>. </a:t>
            </a:r>
          </a:p>
          <a:p>
            <a:pPr marL="0" indent="0" algn="ctr">
              <a:buNone/>
            </a:pPr>
            <a:r>
              <a:rPr lang="es-CO" dirty="0" smtClean="0"/>
              <a:t>En este caso, Saúl era responsable como dirigente del pueblo , y era a él que Dios le había dado la orden de… Y en el caso de Adán, Eva no lo había obligado a desobedecer la orden de ….</a:t>
            </a:r>
            <a:r>
              <a:rPr lang="es-CO" dirty="0"/>
              <a:t> </a:t>
            </a:r>
            <a:r>
              <a:rPr lang="es-CO" i="1" dirty="0"/>
              <a:t> </a:t>
            </a:r>
          </a:p>
        </p:txBody>
      </p:sp>
    </p:spTree>
    <p:extLst>
      <p:ext uri="{BB962C8B-B14F-4D97-AF65-F5344CB8AC3E}">
        <p14:creationId xmlns:p14="http://schemas.microsoft.com/office/powerpoint/2010/main" val="4109446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p:cTn id="3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 calcmode="lin" valueType="num">
                                      <p:cBhvr>
                                        <p:cTn id="4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solidFill>
                  <a:srgbClr val="FF0000"/>
                </a:solidFill>
              </a:rPr>
              <a:t>¿Qué es lo que le agrada a Dios?</a:t>
            </a:r>
            <a:endParaRPr lang="es-CO" b="1" i="1" dirty="0">
              <a:solidFill>
                <a:srgbClr val="FF0000"/>
              </a:solidFill>
            </a:endParaRPr>
          </a:p>
        </p:txBody>
      </p:sp>
      <p:sp>
        <p:nvSpPr>
          <p:cNvPr id="3" name="2 Marcador de contenido"/>
          <p:cNvSpPr>
            <a:spLocks noGrp="1"/>
          </p:cNvSpPr>
          <p:nvPr>
            <p:ph idx="1"/>
          </p:nvPr>
        </p:nvSpPr>
        <p:spPr>
          <a:xfrm>
            <a:off x="457200" y="1600200"/>
            <a:ext cx="8229600" cy="4925144"/>
          </a:xfrm>
        </p:spPr>
        <p:txBody>
          <a:bodyPr>
            <a:normAutofit fontScale="92500" lnSpcReduction="10000"/>
          </a:bodyPr>
          <a:lstStyle/>
          <a:p>
            <a:pPr marL="0" indent="0">
              <a:buNone/>
            </a:pPr>
            <a:r>
              <a:rPr lang="es-CO" dirty="0" smtClean="0">
                <a:solidFill>
                  <a:srgbClr val="FF0000"/>
                </a:solidFill>
              </a:rPr>
              <a:t>Versos </a:t>
            </a:r>
            <a:r>
              <a:rPr lang="es-CO" dirty="0" smtClean="0">
                <a:solidFill>
                  <a:srgbClr val="FF0000"/>
                </a:solidFill>
              </a:rPr>
              <a:t>22-23</a:t>
            </a:r>
            <a:r>
              <a:rPr lang="es-CO" dirty="0" smtClean="0"/>
              <a:t>. </a:t>
            </a:r>
            <a:r>
              <a:rPr lang="es-CO" dirty="0"/>
              <a:t>Entonces Samuel preguntó: —¿Se complace tanto Jehovah en los holocaustos y en los sacrificios como en que la palabra de Jehovah sea obedecida? Ciertamente el obedecer es mejor que los sacrificios, y el prestar atención es mejor que el sebo de los carneros.</a:t>
            </a:r>
            <a:r>
              <a:rPr lang="es-CO" i="1" u="sng" dirty="0"/>
              <a:t> </a:t>
            </a:r>
            <a:endParaRPr lang="es-CO" dirty="0"/>
          </a:p>
          <a:p>
            <a:r>
              <a:rPr lang="es-CO" b="1" baseline="30000" dirty="0"/>
              <a:t>23 </a:t>
            </a:r>
            <a:r>
              <a:rPr lang="es-CO" dirty="0"/>
              <a:t>Porque la rebeldía es como el pecado de adivinación, y la obstinación es como la iniquidad de la idolatría. Por cuanto tú has desechado la palabra de Jehovah, él también te ha desechado a ti, para que no seas rey</a:t>
            </a:r>
          </a:p>
        </p:txBody>
      </p:sp>
    </p:spTree>
    <p:extLst>
      <p:ext uri="{BB962C8B-B14F-4D97-AF65-F5344CB8AC3E}">
        <p14:creationId xmlns:p14="http://schemas.microsoft.com/office/powerpoint/2010/main" val="905149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2000"/>
                                        <p:tgtEl>
                                          <p:spTgt spid="3">
                                            <p:txEl>
                                              <p:pRg st="0" end="0"/>
                                            </p:txEl>
                                          </p:spTgt>
                                        </p:tgtEl>
                                      </p:cBhvr>
                                    </p:animEffect>
                                    <p:anim calcmode="lin" valueType="num">
                                      <p:cBhvr>
                                        <p:cTn id="16"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7"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2000"/>
                                        <p:tgtEl>
                                          <p:spTgt spid="3">
                                            <p:txEl>
                                              <p:pRg st="1" end="1"/>
                                            </p:txEl>
                                          </p:spTgt>
                                        </p:tgtEl>
                                      </p:cBhvr>
                                    </p:animEffect>
                                    <p:anim calcmode="lin" valueType="num">
                                      <p:cBhvr>
                                        <p:cTn id="2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5842992" cy="2808312"/>
          </a:xfrm>
        </p:spPr>
        <p:txBody>
          <a:bodyPr>
            <a:normAutofit fontScale="85000" lnSpcReduction="10000"/>
          </a:bodyPr>
          <a:lstStyle/>
          <a:p>
            <a:pPr marL="0" indent="0">
              <a:buNone/>
            </a:pPr>
            <a:r>
              <a:rPr lang="es-CO" sz="3900" b="1" dirty="0" smtClean="0">
                <a:solidFill>
                  <a:srgbClr val="FF0000"/>
                </a:solidFill>
              </a:rPr>
              <a:t>1</a:t>
            </a:r>
            <a:r>
              <a:rPr lang="es-CO" dirty="0" smtClean="0"/>
              <a:t>). Impelido </a:t>
            </a:r>
            <a:r>
              <a:rPr lang="es-CO" dirty="0"/>
              <a:t>por el Espíritu Santo, Samuel expresó esta profunda verdad que había de resonar a través de los siglos </a:t>
            </a:r>
            <a:r>
              <a:rPr lang="es-CO" dirty="0" smtClean="0"/>
              <a:t>siguientes. </a:t>
            </a:r>
            <a:r>
              <a:rPr lang="es-CO" i="1" dirty="0" smtClean="0"/>
              <a:t>«</a:t>
            </a:r>
            <a:r>
              <a:rPr lang="es-CO" b="1" i="1" u="sng" dirty="0" smtClean="0"/>
              <a:t>Ciertamente </a:t>
            </a:r>
            <a:r>
              <a:rPr lang="es-CO" b="1" i="1" u="sng" dirty="0"/>
              <a:t>el obedecer es mejor que los sacrificios, y el prestar atención es mejor que el sebo de los </a:t>
            </a:r>
            <a:r>
              <a:rPr lang="es-CO" b="1" i="1" u="sng" dirty="0" smtClean="0"/>
              <a:t>carneros</a:t>
            </a:r>
            <a:r>
              <a:rPr lang="es-CO" i="1" u="sng" dirty="0" smtClean="0"/>
              <a:t>». </a:t>
            </a:r>
            <a:r>
              <a:rPr lang="es-CO" b="1" dirty="0" smtClean="0"/>
              <a:t> </a:t>
            </a:r>
            <a:endParaRPr lang="es-CO" dirty="0"/>
          </a:p>
          <a:p>
            <a:endParaRPr lang="es-CO" dirty="0"/>
          </a:p>
        </p:txBody>
      </p:sp>
      <p:sp>
        <p:nvSpPr>
          <p:cNvPr id="2" name="AutoShape 2" descr="data:image/jpeg;base64,/9j/4AAQSkZJRgABAQAAAQABAAD/2wCEAAkGBhQSERUUExQWFBUWGRkaFxgYGB4bGhsbGhweIB8bHRwfHSYfHR8jHxkdHy8gIycqLCwsHB8xNTArNSYrLCkBCQoKDgwOGg8PGjAlHyQvLCwsMCw0LCwsLDQsLCwsLCwsLSwsLCosLCosLCwsLCwsLCwsLCwsLCwsLCwpLCwsLP/AABEIAKwBAwMBIgACEQEDEQH/xAAcAAACAwEBAQEAAAAAAAAAAAAFBgMEBwIAAQj/xABEEAACAQMCAwYEBAQDBgUFAQABAhEDEiEABAUxQQYTIjJRYQdxgZEUI0KhUmKCsXLB8BVDkqLR4SQzNLLxFiVTk8II/8QAGgEAAgMBAQAAAAAAAAAAAAAAAgMBBAUABv/EADERAAICAQMCAwcCBwEAAAAAAAECABEDEiExQfAEUWETInGBobHRkcEFFCMyQuHxUv/aAAwDAQACEQMRAD8A07vNT0Xj66omoeeu0q/6+eilcwtSONSMY/vqnt62NWbv7aISJ9ZZH01VrIR/11ZFb5fPVWvUnry5aIGRUDcTq92jVGPkV2OJwqkk/TXGycwpPO0H6xqDtnuLNvaMms9OlzjDsLh9VU/QHRKssdIwc6IGcRtOwSf7DU4nkfbUFKsCTEz8sfTVgZEabYEWRLG03GfUav3aHUKcc/8AX+saqJ2jQ1jSUVHKsQ1iyoYEAqzclyfWfbSXqEik7CGxrxp6qbHit9VqTUyjKJ8yt4ZIBNpJExInnnqCNEKoMGOcY0vVG+ynKLqW3VXhNVmoU2eL2RS0crioJj2nVvQXcYqAT2vjCdRbzdpSptUqMFRASxPIAczpZ3HxL2iVO7YVgSSFY0iEaMm1jg4k/Q64c1CJHWNAo6rsq662m/SqgdDcpH+h89cRPS3Ri+sQwXpIK1e0r0DMFn58vucaq7qiYknM+0aH9uqpXa3A5SpRcn2SqjHl7AjRD8f3iXLyIDLHvzB+RxpnS4BAqVvxGIxP+WvtXdCOeuTuVM/4mBj2Mf5arbkqFNuSBjRbwDPtSsCDAOAI1EpLCQGwNVTumQSRM8h7emuKPaBg2RI66KBKW9ouxkgx0HsOY1VAA+fTRHc8UBYNGOuec4/y1RNZDMLHp66iTIGqZ/6+/pqvWqz8v8uup2joNQWgt7akSbkdVwBkZ6R+06p1N2Bz9f8A51bdASfeP21DUpAH2M/U6i6hiVfxZOY181MyqTMa+6HUOzDsiaMh5Y++pqSTqTuiTy1OdsVxpEYanqFDM5jVncbpKa3VGVF9WYAf/PtriIEnAAyfQQc/66A6wftB2zO5L7qqxZRcNvQ/SiEwC0YLkgCT6t6agkjiSq3NwpcZ29QgLVRj6A6mqbfODjWE9mNzvKqvXAo90n+7YWmCYFpEEwTnOnXsT26llVhFObHByyueWYGPTSRnYGm+nSNbAKtYR7aM/wCJ2dMKSpe4YnxXKsn/AAqx/wCI6ba1OZ9NUHF/FkRgbaW2Yrzgmq9rT+nC019/FotuVVVLE2qASxJ5DmSfkJOrWqIIIG8D72sKKNUebUUsYGY9AOpPIDqSNXdq8qGGLoIBwYI5EdDIOOmNZ92i7Xtud1To7Sk9RKb06lQDBZVYNBB8vsGzME2geJs4HxtGc0H8FQElVbDMhMj2LCY9wJEjTN4JXrC+84iKaFhk4gfzEhVB/qKz89DdtRrIoG3VLqyvVaswIUHFqhedzXnxGYgkg8tddogEAIBYk4A5tOLfRTMQTgEZ0D2X4n8S++amWpWhAiZCKakl1BkuyW+K0C4eWdJfeOxjSLjFwzhzd/TLOGenJYhVWFcGF8INx5Ey383UaZaowdU9lvabrerKckEyMEYgn1yNWy+lqukVDZgd5U4DWDbakR/AB9sf5avnQnsw87ZeniqCPlUcf5aLa5eBIgPtpQ7zY10Ji9bR4wkkmLbmBCzykg8+R1mfFNnVJo0jUpi4XE1AjGnYfExKhQBHQwRDyYIGtK7d0C/Dt0AAW7pitxAFwyDJIAIOQZ5xrIOznFBu2s3Cyhpg1mqtaz4awASAxMSWAPikyYA0Lj/K+I3HR2I6iO3w07WrWDoxRWLCy0kh/NJWTMkLNo6SRjOtAUg++vz5S7O19tuPyWbuAQaLMtqlg6k2HDQG8IMAkT0Odk4R2p29cBadZTUKiVgqZ6gA9f5cn20wZEbg7xbYMunUFtfTeWO2m3B2G6hbm7ioQAMkhSRHvOqHZTal9rTLCD4h7nxY/aNFqm7decc/TQvstuClE04YmlUqKSwiTeWEe0Oo+mm0QJVJBlTh2xNSnVIOVrVVj5VGEz9NcBXUmRHpHPV3ZONuSJxUrFv+O9/7n9tE95SWsuPrpl7wGAPEV9z4h7cuehtVBNs/9NHK3CGEY+fp6HVTf7WlSQ1K7CmggXGYBOBynJ6Drqb8ouoKqVEAAJHMRJ94/uRjrOoXMyRj/X99COK8a2zO8G5abU1BVWNr3T8pBCc5jTWNgrQUMhvcY+fodRDIqoCk9ZHPXx9v6Y0RrbOPTmevKNQPSzobnSp3ZExg9D/rrqFqRJHSZiRq4fv6+2vpeflrpIgw7E+o/fXtFARr2u0wtRmpyOg568KY0GfiaAgEkD9I0Tp8RWOYkf6zoNNTruV+0lFjs9wtMSxo1AoAnJVhgDrnX5u3fD6lGk61Kbo9Yju1qIVuSmnmzkRefn11+nfxqnln6fv9p1+au1va/wDH7w1vEaYLU6a/rCGfCF6mGJPqYHIaAiOxGXeGbg0NsuHZJAlUm6ecePqGU/0t6aaPhp2ULbuqatppZe1XWbywCloYnPiMe40mbbjZ2/cbdbh3ReoxIkFwpVYXqMkf1Y1rPww3lSsm5dQlOmSLAMEPBYllnw+YHME+/PVYL73HMusQEJ6iMnCOJ0zW3NQtE1VpAGB/5agGPVSSTPvoL8VO2FLa7U0i8VqlpVR1UOJn0UgFT7FtJm+7UinhKbPALBkkoAWIXkQMLaOfICdKHa+vV3dYVSyXsiBgAfMpi4XSFHlkTHPGnLkF1KwxMRcMfDp92j1K+3elU726ZYpLknlcox4fLpr7L0ty+6TvrajisCxpuGVSqw5Y8gTJWPRVHrrP+G8TO07s1b2ai7VFKHwuxCtY59Ay9PWOeNa38M9vcz7gUxlLDVtCtUa4sZAGejT6t7GJ9o1ijJ0AWW5hri5X8TTUjBWCP8RwPbyj6E6IcBC007sXCCWFxkQTNqn+EdB6aXu0cndSP0EH/hpg/wB9GODcTDv3ceEyySMROCD6FSD750RMnTQFSpxTs5T7zviCjC1iQedhlbhyJQ3KD0Dx10xUElVkQRiB6TEfYaGdphNJuotqKR6zTYj7FFOr67oICT/EQPciTA+x0bG1ESR71mVOzWKAHUPVB9vzXMfvosasc9BeyVSV3EiI3Vcf83/fUfbniw2+xr1DOUKLHO5/CP8A3T9DpK7DeM0ktQ6zNuLcUr8SO9JqWbWiSKdNVB7yA1pM5JLUjknlEctNnY/Z0tvTYFlADFryVEhRgxPpOkn4bKrrUpnldTH9Kqyf2a/5Axq7X2tDbgGqGqPSBqVXYA3LTJupyc+OALZKkESJ1ne2Y5CO+JpZ8CpSr3tvGTeP+I3C1Lh3cLauOrqt2OpmPoNJNgR7YUhqgM+ksFP3sz7gad9ns1QqRdPdUlYt5slqgLe47pQegwBiNZzS4iD3U+YMavt4i7CfaZ+2kFabea38Kakb5V9v+zQexfbgs5o7oibiq1CRBYGQCfcFSD63Dppo4VSPf7pSAB3iMkfwuok/8SnWO7KiHFRWwWMrGLTBk+oEEjl0+WnXsBx123ZStgmgEDHAYpUJVfdlDsJ6xq9gz2aPylX+Kfw1UU5cfzHf1jFVRPxgpsDL1Cw9PDQWfvy+mg/xH41V2op06LBKla/xkgFFETaDgk39dMHcg78nnaikH0uVlP8A7dKHxP4nQG52aVEpVlZa13eZCA2CQR+rnA1bZjp2nnkVS4uc8Bbd0iHq7qpWQlbqbqGBBiRcEW05nXXxWdR+HpvUeijXsXgkKRbDGAZZeg950uLxEJSrVtttwqUaVNBajRKywqEc5utBPMLM6ae2/GC+x2u7NhowDUmSLqi2gwPMskj7HSMbvpbe498S6xtUW+ye0q7ajUpKNqVrfmFmZ/FJgDNMC0SZM6sdgX/8S22V0CCj3kIwZQwcKIIP8BUH/DpH23bGzviWcpawpAKIpsykAyMWKSCRmYGpfhfxM7XiVFCoIrW0TGPOfCw9YNp+QOrSsZXZdjfM2Te8I6zJPXQ6vwYkSPl8/fTfvOGBlNrtPTqB89B/9mV5gMhAxN3P6aYTcraailU25UnnqMyMdNGuJ7eqhtdVPoVM9esctUd1RIaCsH2yPpotNyLlQwP1ftr2r9gP+717U1Osxl2vaCk0FjT5SsKTiehmPtOie24tRceFlPTkeevzT2f7fbraiyhVBQSRTqKpUTkxPI6etj8bnMhqNJCJMGQMAc2jEn++l2DHnG1zQe1va0bYrTpBGqkFvFyUdCQIknMAayVODBdwxqJTCVCzmwWupLTC9AoLKD6Tom3FzuN5VrMBcy0wo9PDED05arcSpCqDDTVUgWgz5ipII97c+mqOTIS+npNZMAx4tXWe4r2YFZw1NDUklmW+x/8ACp/S0jrIkjGmrh3GNrsOGMdmXNWqwUrVMulQiwX8gAoWJGDE6EcL4gtFKN9QB4ZKlxF8croOZyp0P4wgmuhMrK1Ug8gRkA/NQY0rHlZfdMLLiVzqv4jv4QZueICp+WkqsMB7c/tkDH317YKHd6cjJZqfVvGCSscipaVHI4GhO43R25Uki9iRnoJGT9Zzoxs9vTpLdd4gqk2zCxlfniZ+erCp7pqLyuAwAPEl41wFFdL7jQuVnYnzIXUNyAhgHdyI5gdBGtf+H1GlR2yUKQdQATLsGYk5MkQAZJwBGDrGuM7l6yKmCys16yIlVteBOZMkfykabuEcYq7fY1twosZSWUxeCtqJeAcEEyRHSD66EWoHxkOq5NR9Lml8c4YhHeAePofmCNDOzLiqgBQq1EtTVxEFRhT7FV9fTSR2S7dV9/VdXqFqaU1J8AXxlltMj2u018FrtTr1CVAUgyZMrBwR6grcpPqo1YbY1EBTpsxsfYyhUAeKAZziI+8ToPxqsaKIxIFtVyCefkYAgfMg/KdFdtvJo3HmFkgczgHS72i41Tr1RtkKO9pLy3IPKW88XC7J9vXQltK3BVSWqD/hz2upVvAjS1dmqlCZZSVDMWx/hAEnUXxh4pTFCjQcN+a5eQYAWmBLH2BddLPZSodior1FsNNarOrAqcUaYhsYJJEDpOhPEuMvxHe9/ax8qUaaw0IgvqGT4cYmeUjSzSpzLWNf6wYjjcz72FpmjuXoNi5lEzzRpSQc48Qj0GmvifZy+/cMztawqVaYHgkyKhUQSSroHt5WxieapxvhY21u7QQrXU6qzJVWINNz7wVJj109cG4g1RPy2F9UJWzBkXRWWcCVIu+be2sxjTg9DtNLOqviDLyPtf45+EG0d8x29R8wPxKqSCLgu3EdZOWIn21mW1q+KQCwYU1UA87rsfQyvyJ1qlagq0K1MAgL+LMGYDHbSbZzbPLWW9k6DV27tYDKvhmQFN/M/wBOdGiadTH0jPCOKQcXf3aMW3p+WoHXvFm4CRI6iepwdXDXvek02liSjDBDRI+zAmPnoqezgpAUkZjKgsWpwounBzcogRLROToFuNlW2wK1KTDu3VqZ5rYzQ9r8mK3SPYnScbW02MniMeTESu5/G/kPKP3Z7jYqbu95LOibcr0FRC7XHGAwBg+sjS32s2TVd1TEIKDNNNiowS4ERHMt6zA0H3vEqlGsXphQ3hcSOrSD9ixg9CTr3DO0QekA5AZAUUdOSwF95IPvGrXtGZB8ZgeK8GmHNa8EWPqCO+kfuC8OO0otSBDKoKCR4iQoE8/EMtJPONCeKcHSttK1HdVam2pgqQxxEMbTbkEGMDU2z7RJTVRVYF2ZhEiScszAfw+ICP8AroL8QuItUq08FabrcywQSUaAxHPqQB6HXeHVncKOp3PfwlLILGoj0gbs/wBl18lKnUfb1IvasqQzLytCkhVIg+vP21b2/Z7b7Pc0N1TZ37p/HTcyqwDIUxi0eIDqBo/wTjgagqgBairAUCADb4QAfXQOvtSN9XDNi3vrZ8NyKhuxnyXKZ9Neg9kqdJTcNQE1ekU3NG+m72kny4IIMEH1gjQ1uCVxktcZwUQg/UE840vcH49S2daulSoy0qq0npKkkggG8wORa5efpqLi/wAQQI7g1+ZDGqAsD2JOflpelgSJUbFRqoYqbikkioal05lbMD3zOq9HiG2k2S5APnY9egn00mb3ttuGTNVVg8oAP3PMRGg9b4jERdUQ85impP8AbTNhzA9k3M1Bu0tNTFiCP5de1lh+JK//AJF//R/317Q+55yfYtM1Rflq7s91+nABmfX5aonnMalZ/l9tVBLU23h9RVVGgAWkT1IBj++surboPvGqK5jvLgF5nxDAJIiSI560FmWrTUBipIIFokznPoBMY0D/APoM027xazAZwRaxiTFwOM+2NZ+FlSy01vEK2QAKPWVuP1RUrSyIWqwxseDJ9egkknA66isL1KipeERGuU9LiqwvSTJ+k6Lns6BVBO4ospHkpk1GCg4JJiMnlkctGdtXp7ei5RbrArWY8QE5YlTHUz7e+mPkrjmJxY9Q1HpM040S1YAmAFCgvgwImJ6ZMfLTVVuagChRg0I7oMXyFAJImbChGitPthTC/n7GQ/N2K1FtnEgqCIk+IHofTXW14bRKOaDKKDoS0S64BMpmQaZAYrzg8zyEp4ihTCpXyY7Nj4+UAPu1gs4A79yy0xMxMm4+pUFPrpv4txIrwoq8A1KTKI/iYrBnoAbs+2krc0L90qkKDSUWBCSWLg1MkjMDB6Z9DOiPxL3TLQ2tJRaAMwZjGA2OpZjHTRZabIBG4yVxMflCnwnUjbbl1Pj76kec8lcgH2yQfnp34jUgI0R4LHjmFcZ+cEL4eoA0lfBtv/D7hVExUokn1lak/LA5afl2JdlpjBeVnnBiZ/v9tNfmLTj9YW4buLu9XGUfPsRg/wB9K9bg1lTf7h2hnr0Uokcx3NOD1ExeV+a6JbTiYoI9RgSaa2Mq8+YRPvE/0nQTidSTYGuaiz3MDIZ2qhqkeg8Fvyn212m13nDZ7WJfbztMdzskVvC9SorqAJ/L7pHsY48hqCD1AA6a67BcbSku3fxM6tWpFBglqvdWtEj09R5NK3HlKXUyxKpXr07upVO6UD2gL+2ivw6qFty1FSUFUJkQWS1xlT0MOc9MaW+HUgC+chcgViTGng/FTueI7va1qaU4LEwMgK1tQk8uRVpJ/wB0mpuy27fa7irtAAX29VzTE+YDnTX1LIbY9QnroD202j8N4qta5qlLw5J8ToVAdWIHmgzkYlTnV7tRfTq0t9RM5p21Iw5Hlc9JZRTbM+MP1XFHKi3Xn9xNPwmQtatv+DXf/Y4cZ33eCvL3W0CZ9mSvP/IRI6wfTWW9l90U3RUT4grABiMTJgjlgkYz4m1plB1rh6qQq1aEd2B5VY1AWHqUdmWAMK41ie7Yq1M5HhyfTnPUdARrvDtqyNfp39IvKhTHQHB+hv8AM/Q3FuHUU4dV3FGktCrRoVHpOgFwhSR4gORIyMjWcbL4i/jkFCvSUVSDDqYFRiOo5BzGCOZxidOPDOHPveHujVCtRkkMD4VLqQUAx4bYxH6saw00X21YAix0eRIxKmAR7XKdW3KZ7FURxKWPG+BtQPflNE3/AOZRpFgJKXOAP01BcP8AmH31T4JaapPMlQ93UQSCCfdvTOdXV3BqbSlXAy1wYKCBNxAtP8JPhC9D89ccA4ASau4NUJTL3AkCIt6ZjMwB7aqYlJLKJvePyKfD483e/wDv7wzs+PhbG7snuzN3qhPQ+kTMmdUq71au4G5q2fmAhF5m1fKCOhjJPqW1ZvG4tl7YEAwPHF4LBVXAItz0C6FdqKjGk60jNOiVSow801ASAD0HhIJ541ZQBMtJ8LmShpNb/pzI+DdqlO9qNctJFxhC8T4WgDkMDOoX4+DvqtdTcKkpT5A2sLQSPQebSx2b21TxWogDYZ6gbynOIbl6+n10Vq0SpCWqFTJqRj2IWZAHz1qe1JmeTvYnfaXd1TSfdpeg7xETpHhYMB9hPqRiBpSfj1ZudVgCZMYHz039rX7vh9FWa81HDk5jMscdOcaTzuwgEBQDJiLo+/rpYyazYMLIukgeglWrVJbmze5PPXNMAsJMevL/AOPvrt9wk+FY9Sev05DUVSpziQOg1xMXLwpUetTPsBGvaoFj0P7a9rvdnTspnIjl765FLMDHz197siYPtnB15f1TJMdNLk+sP8L45XqFaQqW3e2IA/vjXuI8ZrCVNQEY5DkBOPrOqXBFi9xllWFExljH9tfU2xDFBBMQeoVjA58oOInSzVx6liOZb2vDgLfzDklW6ESsjPODkaM09rUR1ppLVC7My+aR4gVObYhBzImZGvbHZqLWVbg7rI54N6f2Y/bXyvUKVTUBjmZH8LN4WB5XC4L8idJLEjaW/Yqg37E+0tuwJlYDZIJnw3AchgEC8YnzaI8Ar91uqfOytarDoXaAhjobwUnoGXUxqBmu6m4wMD/CDymZEc+WqLS70gkT3lNF5xcWSOeTDsv7aWRq92Cy6dhJe3fAH228elQFq1F72/rYLZpr1VVa42jpA5CNBuPcapGmVZjWczmLYMQCf5vYdNOnxo3ho8S2bpAIpkyfLmoRn2gwfYnWfdqdp4hWQflVfEFnKPyanPqpjHoRpmH30UtKlkXpj98FUP4fcHEmrTEcpim+P+YffWlcG3Cncx5WW4sGyYAAJnlyP/NrNPhGh/CVbcfnNE+op04+oOtBC31Q6kC5QQD6GDH7qPtp7QlU1BvaqsjPKYRnIYHFxUOZ+V4u1z2A4CK4V2i1CSV6G93Mf8MT/wB9R8S4a9WkLRzLmTyWKbmSevm0/dneFpQoIiDFoJPqYGf20Z3WCSEFd9J+cO3lJR+LKjlxCqB8mQz+41H8Jl/+4Jnmv/8AaaIfETbW1t+sY/HoQPZ6VQn74+2qPw0qilvRUblTpOzR6UyjH6wNQkU28cu2e/Tcb/d7OsIAs7th0buwQYGWcMTGZIJX0gLwPeNTWrw/d+Km8d0xjIY8lJOLpLJOA4YEiSQT3fAk3+4fdUq5SpXZWs8LBJIsmDJkDzDwhhkxr7xXsTU3m3NSk61KlIlWBIuZ/M6iPAwMXiDBukYbVN0pjXH2PmP3lxMilF394DsS92D3trPtqhBr02LU2jDAgB0AMH8xVBAPJi05B0q9uOyndVCKY/KaXpkZ8BJlD6MhMEe2otzxCqiUNw4ZdxtnFFy3Nh51Yn/DP1k9dMfHu0PfbXvUgKzygj/ewbx7XiW/p1VfVjdSvWauIrkQh/Lf8/68785X7MdqBWLrUVUIFI0pIIgCmmeWDgn669xrhKMzJbckyoPmDEkNaefhPh94nSKnDKj0jUGFWAY81oWTH9JzrUeyVanv9qyM/wD4mmoLLBBEALIAyyNAMjIMzz12bGdWtPn6Q/C5xhOnOPdYdevf56yLhOyo0dmaRlllwATkNcQ0qDJ5EcuROlnbkVC9Gkleu99wbIpUwGBMU4yzR/5jQBdot2v4HuF8NAhJQuQCCrxAJVv4gIx/noZ2S7W1Nq9OnukPd01hHjKIZuE/X6as4ipOodZn+I1qpUf2i+OL6d+sL7nY7qlTpw9Oi1Qxghni2J8MimJzE6OdseHrR4I1tK0/iJ/xWswvPqGHij1Y6rdrt453FJb708y5BDKeRW3PSTM8tT9reP096qcNpq7lYeo4WQCBhQPQlvMcdNXjhC5AF8v3mYMzOlueT9pnfZvbOilrUoEz+ayXkgGLQOSzq+21VmLopyVSWzI5tIyB7Hlo3sPhqARbUAu87WEvkAx/Co5En31oPAOyVGkgBmpBEFveIBAwfqdNONhyIAy4lG57/bvaYf29453hG3QiylcZiJJwB9tJ1sQfUdDrTfjX2Z/D7pdxTVRTrjkskionOemQR9tZwm0ZpNrSZ5Kf+kaUFCbRhf2nvecjXxTr4rnlrv8ACsoN1Np6SDqA04+uisQSJ2SBggz89fNdiqRyb9te0FztM5KQAYj3nXv9ctWaWyYm3ElogkSPmJxq83Z5lIknMATjxGIHPkQcH20dEyJHwDcWFzAkCRPKeUkdYm6PVRq+aApgDyklSCecM0Ak+xAaNcpw6mC3dNcQnIif4Ry+c6n3VFmIXBMqCB6DEe/Mn6jSMgIaXMVaIWoVh3SWhgwLlQMeKQFHzuAB+Y1xvdvabmK2RUGMQGkRMZANo9rgdd7WmCoIyO8qlI/leREZ5gat7+kgqPkyQGiQItAuyejE0z8wdVhwTNIrqUA+Q7+krbfck0uaqlrAj9N0AJUBxb4hJxkCesaJdnuHVGqqXAKq8oY5npnqFDTPQBfXVfcbXa01WpUr0y7DxKrByPSbTg/IH5aZOwdQVqm5EEqi+ZjJIcVBHM9F+vWNTpOTZdpnvmUCyb7Hyi52trHdbxkqISFDbdSx8rg3LB/mYGf6tLmzr+baVwAlTFNziyoBAc+uCEY+w9NMXHdye+3CyA3fV7fVaqVWemwPrDn7arbvh6VWFeM2AhAYwACQPUgE/Mkk8tXlx7aR0meH96Onw64c1DZw621GqVWce9uJ/ptP10y0ybVUKWewRb7LEfO5p/p0vdiOLtUpU0qnxlahR5ksKfgYsYiUMAzki1uph87K0bi9U82gL6RzH35/XS6lq6Fz3GdsKewKgiArFj6nu2n99Htu4AC9QF+oj/sRoB2vpfkFSf8AzEdW/ppuZ/vojSqm1ap6RP8AhcKT9j/bTOFEQfOYf8V661NzvTTI8NfbA4jxrRqBv8xqb4adgqlSq1Vmin3boRAmqtRbfDcJAlW8R9Ma67WU791vUJ5VWcA48rYz1HjMDUnZjj2+ufZqvdB6dUI0A5FOVAOGPIgMTgHlrtFAn1/YGdfEtcY4FtF3Cfg6bTtmK1XXKs5JhLZ8wcrzwQxgHoe4fQ7io99RzikRcR+VUpwEVQkiJdh7gkTz1m3ANy3e0gV/9LUdjJA8akEGp1gBWkkyfUTp12/GU77cqbvNc5VbTY0sxDHzElYAHOVOIOqOYspqPQAjeXe0Gxo7qrVgOl3cs4DLD/mFRmWtNpJwJMepjXl7DbGmUVRuKiuxKoHGGpmLhgHkI59dVaO1N9R0rKaeIEwgta5TdGSrKSAesjRzb7tkUObWNJbmA5DBN/8ALPjQxz8OqwfpH6nAoHaVqfYzh9NLAKhAMgd9JYPAuBGY/TA9D6a62PZjh23a+lRYMkEMazXSTgKAZ5/TGpHqAssFrrZowcG6Ty6hgR8iZ5k67o1A+Y8JyM5XMHpOG5g6jWfKE2R2UKzEgTviu8T8Rs6oCLT7xkdY53o0AnkSGUHl00R4rwrbbmmbUpqwi0lfBLfqIty3ofZdL/H2/I7wAGx0PuGVwGJxytn76vUuIhgOf8wyDA8oJiF/7j11wbg1FEkcGZ3ueIHbb3dNVV76KPTog9MADH8Mt5hzuA66+9gqQZqharUUOULFLrmgFiblBi0lcHAnRH4qcUao1NV5kKhMC4tUa62f4QKUjpMaJ8A4cdtSCFoQNJLAQGbJA65JIg45a2/DXkYOO/KUMxCoR35/eNlHaXWrc7RBtYxAnm7QC5xMHHInno5SIzPqfvoDwmmxGAQOYDCJbq5+RkBfbMQNGKVMQBzEH6zzbV1hM0k3Ur8brKaIwpLPKF1UgAdfEOR1T2u/q1B+U1IECyYtUsAfLI5g+mqXxEpO+3NsC2Wg9VUzHp6/trNKXFqu07otTCOZtrOLwadViAxzewFpAHtrIzpqYm/lNPw5/pgTXt5XrkAPTutEkgK4ERkgkGD8tDKnC9puT3dbZ0oM+KnTCPcD6pEH0MnQ3gvEazVmc7exbCn4pSDfYp5oTcsHoJ56Y+H8brOACpLAKTyjGeeCSfQCdUSxTr+8tciJe7//AM+Uajs1HcNTpk+FChYr7TdnOvabxuEzfUrBpJIAMCTOM6+ab7c+ff6SNJmbfDPgY3DvS3CVCoVLGVVBBOZactPpB+miPHPh/vKb2U6ZrUgJD04mDi2GIZSB6THTTDwns0u1K1/xDI/W5Apt5lTjw3QCflo12S4yGp2d8u6amWBIPjkROTluZyNH/OMDtxBOMTFuKoUZab993iTCVBm4iLiIHLB689VDmonMi/wzkgKw6deR/f01pvxT3S1adIikTUDPbUnKKAsiR0JIx7az5eEt3kjlTuzP8wmPbDf82iOX2vvATR8PgbRdbXONs9oURIhm98tj94PynRDiMFw3QoDeOTQYIPzx87RqltdqTUqL3kElROMEiCB6kXKSOkauEjwq5AUqR1wQwWQYxJuj5aEqdO0tIaBBPH7RRo0luDHkPNnPNRAPrmY9860r4a3hzKhQ1MhjOGKKzWgc5AKtno1Q9MUqfaXbUKa0zt0rqgtFQBJOBmGXmD9zqY9rqAtZKTUTcCPLBib/AC9bcj5WHnrQUjbeYGXE1mx+IN4sveGsMX95Vqn18NWohGM4IUfI6qbXcB6SvcAwPjB8Rux5RHMXTAjDNPorBxXtptEL/lEsSwMU1IN6knPVWuVtTbTtJSZX/D7NVViAWaxSMCWBCyTJJkkDJnUvpTfVF40YnZZV7L8drgMq7atU2oLQYRfzDUvJElSQYMgHA+mmvhnbEsXp1Ns6IAy5Z78jxOwRSig8/NI6ao7Xi4pdzT7tAfE17VBgKG8cInOCQBMEkR6kpsduKtVSzzUIgIIQi8A2vOLysnEmJ1kHxTk7CX9CAUTCvGd8262ZVKVZarIRDpBBZCrZ5GLuayJ6Rqzw3ie+VlWptaa0gILLWufkP0wB9zq3uuFNUKlavdlRBK5J/qmY9QdC+Mbh9mt5c1pFqqxwWNv6s2kCWGOQI0Z8U/FRIUEV3+IP3PYulW3pq9zUXvUc1bzgMGRliRA640ubTsrU4fvkdUerQNQDvlN0C0p+ZAJQzmfJ7jTtwHiAYtMsjJJQAzjmyAHAPUD0nrofR7R0n3z7SiFEKxqVqn+EEogGXYKxlmOJEzosfiMhO248vpOdQJkHF9ytLdvVVmIq953hSRhmaTBjKgqM4yOeZIjiNOXQCKDBRVcgkmmCTetsn9RGYjlrRfiFwZNzRYkAV1p1KqGAWimVkg/wm9QR1DA4Ik4pubDURoPdmwvnAYsehIMY+kddO1DKdxRnKCFscR24NXuNGEIRhVCgMJhhaCYwr22gdRBPXTDxGuIZ1W7uyq0/F5wpEi4c8ryOMnS92a2P4cK1pYC4JJkI4BLzIGPCoBggDPWdWeJb0OB3ShUoqXhZ8pwsKPMcgzOMHrqo62+3ffEcCAN4bpbg00Mm6w8o5D9PLM+InHvqag4olF5lxNo+ZDlTMRlTbifWdLO13zK4veVRWc8/zKjPUtQTmbSJ+WrKbpqj0Wpp4ZIYdC1q/lsSMDA/qVdAUM69oR4vRdkZIlGQgj1U0pkSQQ16g8v1n6WuGRbTqGoWLLTMHlzuux+oXsB/FiZtEAtjxNWrs7MVCVXVQ0gFotIknlCgx62xzOu+zXFQ1OmtjwzMLnWAo8RA+YtS0dWb6aLQQsHUOk6rbEVd8ZnuqTissktyQKqDkRLNdHoDpm2m1DH8wkTyAwxievSZ0sUeIN4rSGAqG7xCfW4Gc4MR09dMfDN2FWe4rHPKy7nkZB5Hnrd8PkxogFzPy4crmwPt9uYd25jFsmPy6Y+QEn26fQ6urV5gQYi5h1brHoq+ull+NMFcLT3BYnxuKebZiFz4VGRPz17a9ojdavd0+oBZqjKZtCWouWjxWzqXz4xvcWvhMrcDv5bwt2lgmgjAGmagvJIACgTm7GTAz/fSf8V+P0RWop/u0Heuaeb2ANlK4YGeecBidUe2+133cLVo947s/jxFQqDKxSF0IhnM9c6SuE8H4lvKlnd1aoUmb1innncxgDBOTn5apMQSSestJjKDSOk0DhXHVTZX1gWdioWf1Gq17Q0T4bo6ctEtpvkarVZSVZWUGWObML4fS35aR9zt6qJ+G3YqUIYrTqmfHHJc+EGAAGByAPmbGx4mL3aSarATTY2vUQSsqxw7YzOdVGwjkRoeuZolPiSMAQqEHln/ALa9rPOG9pLaSqlRCokDvQ3eczhoaJHL6a9pX8sY0ZY17j4hq6mpTIQqUCpTqh2qFzgFI5EKTg+GM6cOG7V6lO+qO7qEAgwCAemQAQR89YVW7qBFFQSyjxAOf1eLwvg55mBjlqKjxZ6Tk7eo9N2Kz47BAz4ZkSYEzIz9mt4UE7RdkD3e/vN04pU7tGsrrcKfeABS+BJZ1AILH7wQpOslNHvUSvURTUaqjRGL3cyCP4MgfTUn/wBV7qrtnpVjSdGCr5VZ5Y9CtqgyB0MweR52dmbdnRYZEq3hi7zCYBge+gOM4x8TLfhhYJM+/gKG3G9vpU6/cd1Sp3hpeqwNznIi7wE5/TqtT4fZTpkqGZnpiT5gCYQCScXMevICdd8S46Km0qKXql6lcVIZBawZpBZwPMvIiQPBhdEqW9Xv6F1QUwgZ/MiMWSFUKXIWSWLfTXMWqjCwlVDPKfbbsmKNH8RTe+mzrfc9zCoxk4AAAlQOvz1zxjs5W3Tqu3VTYinxYADAYEA5n21onEdum62TqGNRqqMFDOhhwAVOALiDztnrpW7EuGsvJJ7kkgF5lXwDZLHwT9RoPaNQPURaEaGEX992Yr06S0XplapBl8k90Fa43CYUF7S0XFWAjzaj4Sl1KqpmWoAQeUjE/MC6euBrU+J8GR9se5RO9SXogMwJdQfDkzDSyxJw09NZ5xQhK7sOVag1cCCLVqAm2P0wUdZPp8tSr6xvJwkBqEkFZKgLVLEU+YsyyWMgJjAgNNqDEEmS0am4XWpOBDWQCBUq+EtyLCmpKlMxkyzTiNEu0m82lBkFWtt2Cx4F261GJAPgui1BdBObpz10scEXa72pWerRorT/ADGmlSZKtK2YCwWWoxwSLW5nHLQjFqUncRRy1Hja7n8MVpUalOmGAAN6k1KtsADMFRcpIHUHXPaLtRtXB23fUxVJQ05YGPEfETNvkgwSIGk/tD8K1Smj7OqGZQrlaxUQrmQyOAEaCTJ+R6az3cDu5Vg5Iw1pUrjmLhIODznTk8Mh/wAjFa+xNe/2nR2qIU3NAuETvFpuCQgU3mnLefykCSfCYInSVwlNyd0j1KhV9y5qMSl+AytcqRcAxIAiCLTPPS7wOgly1SICRIcTNq+nXI+eREc9NPFKj1KdGqpQd+5gDkrqyqC/SMAkAYUMpmbtNXGqNt1kFiw35jxx/jVKnvaK1rQFYhqiSHCMoR6NQWknJpGf1LjmhJyrecMQ1KqUXuoAtYwaLhiLj0IBAOBJxpw+J1KnXNIKR3oVUlFP5ikxfEyO7ZCQDkrVA6aHbLg+2pbctuNvJQlAviFdqg5C5HZVMwIKjkcnQuwQAgbx3hSBZbiuJ97LLUq0yTUS0FaaG4qwPOPbC8x0u6TNbtV2j7tSiNTNVwl1viAHNjIwZtCx6HXqPZ3d06RDPTCtTm56gSI8yoZCMSZWASZB5AQfm37AlqVStvai0ARFMsf1/pJxJA6hZY9AdCXxq9kyBjLLfECb+rvGprWNFwigEvGMNIbHlyY/pA1T2XGt14Fi+1i6XLJuIwbuZzke41pPDuJM2xtVGKtdSq3U6jPaVi0WrIUrYRUtzbEAydVaPYSmQrmnuAFzgrCgG7/e0w58I5Rz1Bz6DRWHjw42HvNUzNKtYOgYs1kkKcxcc49G6jrp74L22dAgqQk1HlSCZmxSABEAhpj+IaJdnPhutXvGrXSxx4rCk5tJFJ/EAVHhxIYTjN7jXYSmCafdAVGo30xTOUeiwli9U5kVAzQokDAnOiOVXOkjvb8wWxKq6g3ygPccerLVanWFOohZjSXEgXSCriCym1pMcxolQ4wBcPwSi0QbqjDq0R4eRhfvoLuqC1t3t1YXL3ALAwRLVKnmIEEmZkED01Z7XcN29BaYo00pyVDMJM59CTONNyOQ2n9hDxBTj1V9WH2hRePUwQr7M20yqkGuQlzGQRCmQPl9dcvxzdLtqu7Vnp0KbFWFEgAEsPKSOkj76T9i5Dk8vHJ9uizicRpto7nb/wCymo1GXvn3AKob7iBWphoHliPXQ2xBPw4kMVXpd+dn7w12X2jNV2+4rGq1SrOQ91XIwCxgAREqPXT7V4RTm4rWdgCAHqNGeeGNowcaQ34gtHuSzWrTqXGBMCT064PLVfjPxlppTfuFNaoZNNjSFNF5DxBmLYieUHGqyqz/ANsnxezAHyk/bbhw3++23D6SMUpstXdNzsXopJyDAInqWGrnxJ4DsqO1asm37urTtFO1LVZmgAEdYAORkRpQ7H/EOjtKdSo9F6u6qsxr1L1AY3MVCyCMdBHXRTdfEGnUq0N09I1rFJSgSgFMnwkkwJckE4WI66sBHFBRxKV9DLHC/hluKtFHcimzKCULmRPrjn6++valf42VSf8A0A+tVSfvbr2i/r+f2k0P/MyP/Yle61QzGeRjriYk/wCv2LcN4PWzeiZ/UGCsLsSqkWnrzA82rz9oKdS61aoBm7wx1OcOSse41IaoNNiz1FMEk94B9/B4jhfvqzfSFQ5ErVncQe8emFMgQrA2tkG3IiZ+ui+2rFdsyAyUbwE5xUItz059dB99xKnThqdUAEcigcgk85Efwkx/i1Z4Jvy1M+IGGh3YW+Qz4hPmnlpOcAgH4Sx4d6Y/Ofd5uQ1qKPMwboSczcWBzjl6jUvFa9wVSHKYAsJEXL4WIB6nqNDuC0rWNQlWCyqhGmGKsV59ThVHUiOuiPE9maiNFRadRYFNJEsoCzk5LD5RIYdNASFdb6Cu+/OGAWxkDvupW2tNEJjHMNbcjyBlg3PqZM5gav8AD+J1qNMMs0XLOKdQkQssMkdPCcDrJ0nf7Qrq/jcurcwTIgicmImD99Fd5xa6iKdFi0sBlgCABhFhpkyRcRnpEabkGoja5XxkBWvmNnDu327pv4qyVBLFgaKnkJyym4ff00P3HGPxNUVKtqi16YiYIqVKxW0EE4vI5nEcsyr0q1dGUWqCGENbmR1J59Bq7wzfPTdhXuuRiKbFRbLRJYgYHgUyP4jocmNQDpG9ScRpgZq69uuH1qQG4CMSR+XU28+IgXQTIiebT0jpols9ltNwqnb0NtIlkPd2QboyUMgwpzz5ayWtxpQxVSsZIuwGLZlcBYuwZgAZ5nUlXbMh7zb1LMAHxOARAzcpiPCf8Wl/y9rYNQSSCQDNV412Rp1opmjSKuZPmI8MGR+aBgSIjUTditqKS0hsksphrSzkG5oBLqPC1wyDJMDkNJ2x7X7/AG4BJWoBiKqhiOUAVAVx6Fs/PRWn8TKZhqtKvRq8wLl7qethIBz1kHPXS/Y5F2uRrhRvhtQsgbSg0SR+bWUEwOZDmJMA45D5A2qXw32Ui6gKYAyFrOJEzBkzBEzHPS3vu1aV2R1qQwcWC8SDcYBRVmRbNvWR7aDb3bbFnNY7osxi8tSBIwMjxNHOIwo6xohjfa2MAP6VHXc9kuG06l9Kou1rFTFWnuEBIMDyuxBBgZI0C7ZU6dNaJpcQFSyslqX0ntYT3LWDmqthjzjrpS/B7csqzUcM0oWAVSoBJ8rSpkr4cgwTr5V7P0yMXQAVEOZ+vsJ0xcQsWTJ1EDn6R52HFuFbRQl/iUqB3DVmUm0G8qfBJYk9cRz1Zr/Enhq1AQKr1I860yzKeqywBX3Xl7azFuHUwGUDxAhRhQS3MGIMWqJ+SnVjbcIVZILEEhjf4pmZMfzDI+WuOBOvfrAXY3cZtn272rburXajujScUwk1PGWUuQ3nBVSGIiY/eYu1Pxc7+j+H2+37oXLLvUOLHVsBBnIAJk89CKNAxggjmD9SInqZB18clLiCPDhrmwBg5OIj0MEnGj0KDxJocw/T+LopCynsLwSSzCuwDuT4mAsJyZMekaEcV+INWvYaW3WiyCpTBN7kitEzeomCsj3HpocdyFJm2ehNwHOARJJOIEBZEc9T7ncOKeADBWTMQSQBy9Cx++i0AdJ2mzzIeDVQ29qGIAVLR0iJiOawWHh/Ty1z2r3JqMqAgqef3197P0rtxVYc8LEdO7BOf6V++hfaSmWrvAY3EAQCSPCvQCPXljOktvlJltTpxD1nuHvdUaPVz8yCM5+fTRyqoVqSAnxAiM8++DGeml/YIbVinVmGghGbJIwP4pEfbTtwUmpi4/lFyw5RgxcPnohaKxMHZmUCccerfpNNnuaCFHK0TJPry0FqbKk1oai9zEkKVJicQT5Ro9uNwy1LDgFVNxeB65ETOY59dSLXuMA9Dm4AfUA/vGuxJSQPEZLc/pAB24bw9wRnmyYGeY+0ffUrcJjIpoqg5EP0mIIbrM6NtWCyGZVMKSC4HWBjXT7tQW8flyYM5PLTQo6yu2TbaCaW2wPym+itH99e0X/2ogwXAI6G2Rr5qTjB3k+0MQN5xQ1GPcozCDJBAALZEnpEctUalauTmmzCTCmY+w9gBPtq1tz4V9LQQvQTPQc/mZOiK7UWIc+nPoTqAdofnAQFQ4O2UA5zcBymZJ6TP10QpcURVVGCIrj8yADkBV8MEiSDdnrGpdrwtaoJcsSoXrEyOsa5ThtNELhQSrWicgg+oPPlriL5hi1sw7x/ud2qkCkrCbWWoJYXHDKqkEiJBuECfbQraUam3cxXWwg5lSPnJ6+xzoRxN7ZgL5VPlHM3Z5e2oKXE6gtCkLeDdaqif21AxafdO4hZMpJut4yVKzO0GurKAYIVYJHK6JMycxGIzqR6+3KIpBZlm4sFtLAjxQAGAyFwx8PUaHV9+wqqsKRbdJGZF3UdMDVqpSBVTA9eQ62k6YAFG0VZY7wid9tzUlqTkzCinTCCbcjm0w5xk+EAdBqpvd0kuVplQzC1YMLmVAuJkCCI9I1XTbDvPTxCPb5a+VvCrRB8A5ge+pnATtd6FMWkxJAcAwAMZIAbJBjpy1Ou5WC7KRgNIUkYE8lPqMaEVTDeoJXByPCrERPLyj7ascbpKioQAZKjlBi09RB++ouQRCFffL4ZqFCJEtKkxm03cx+3vqVxeSSQ1vKyPmQVJKmI6dOmhdaqUggk5IzkYJ6fQao1Dc7LEWtaGXwtBZRkiJx6+ug1ecnT0h7chDMBUY+qlc8oIHhzJyPTUezq0Wmk4daigQ1/MyIAk+Yx1BGgXE6rUXRQb1/ng/uAD++iO/WxaeSwcEEMZiLSLWPiXJnB1Mj4y3vNoArOVq3qt6s7LC2x4QoI6H00S2G8kXuUW9g0qcBQFgGQTEEnQTfy23Q3MCTYYZsrkwZJnlr7vRFBh0CkD5CmDrj5ya6TvZbZCFepJySksVIWcMVEXMxA9uWrG4ALqEvvBDN+Z+n1PoQQBHXQitXtpqwUXEeaTPiCY58hdgew9NWdrwtHd5BAVgoAJjkcnqTjnOpPffygg77QjS3gJtU5A5l1tW7yhoyck4npr7stiMsUeoW8xPluGBABt5QJ9tC9xVNGoyU4VQ4XHOIGSfXJzqoCxWC7xcQM8vENQPKM09Y1lR1pnxRJL01yORzgx99e3W7aqjootVkaHaIIjJWOZwesjny0qvSsdR5s82AJGOhAB1bSvUJQGo8GpTWCZgXgCJ5ESSD6855aE+kgV/lHHg9tKizGmSWQqAFgt3iwpz0zb7Wn00ndoKG4Ssys4UBioCtAAJnAiY+Zzr7t95URbxUe4cvFMS7rj0wB+/qdeq1mIMsSQCZOTP11CKVYm+YzI2oAVxLOw4hRpKt9SurwSx725C04NsZXkCoIY+uiW07QUb5UslR1KvnwQxw3PIX0OSCYjQalWLc8xy6DkTyHvoltKIey4TMTjUut9TFq5HHpJt9xOgWVaR70gEO4zknHux/YajpIjG4VFwB0IMepHrjXW32iBA4EM7QYJAhSYgDGrO3UMCSokrJgf69NSBW0HI53Mg3FFfCszDC05Ee+Ptr6oAbpmfqZwBqPbv5/5ASvtJ13TEmTzEfscHRLK5NiTDbTmQJz/rGva73GyBYm5hy5R6fLXtFJn//Z"/>
          <p:cNvSpPr>
            <a:spLocks noChangeAspect="1" noChangeArrowheads="1"/>
          </p:cNvSpPr>
          <p:nvPr/>
        </p:nvSpPr>
        <p:spPr bwMode="auto">
          <a:xfrm>
            <a:off x="0" y="-784225"/>
            <a:ext cx="2466975" cy="1638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4" name="AutoShape 4" descr="data:image/jpeg;base64,/9j/4AAQSkZJRgABAQAAAQABAAD/2wCEAAkGBhQSERUUExQWFBUWGRkaFxgYGB4bGhsbGhweIB8bHRwfHSYfHR8jHxkdHy8gIycqLCwsHB8xNTArNSYrLCkBCQoKDgwOGg8PGjAlHyQvLCwsMCw0LCwsLDQsLCwsLCwsLSwsLCosLCosLCwsLCwsLCwsLCwsLCwsLCwpLCwsLP/AABEIAKwBAwMBIgACEQEDEQH/xAAcAAACAwEBAQEAAAAAAAAAAAAFBgMEBwIAAQj/xABEEAACAQMCAwYEBAQDBgUFAQABAhEDEiEABAUxQQYTIjJRYQdxgZEUI0KhUmKCsXLB8BVDkqLR4SQzNLLxFiVTk8II/8QAGgEAAgMBAQAAAAAAAAAAAAAAAgMBBAUABv/EADERAAICAQMCAwcCBwEAAAAAAAECABEDEiExQfAEUWETInGBobHRkcEFFCMyQuHxUv/aAAwDAQACEQMRAD8A07vNT0Xj66omoeeu0q/6+eilcwtSONSMY/vqnt62NWbv7aISJ9ZZH01VrIR/11ZFb5fPVWvUnry5aIGRUDcTq92jVGPkV2OJwqkk/TXGycwpPO0H6xqDtnuLNvaMms9OlzjDsLh9VU/QHRKssdIwc6IGcRtOwSf7DU4nkfbUFKsCTEz8sfTVgZEabYEWRLG03GfUav3aHUKcc/8AX+saqJ2jQ1jSUVHKsQ1iyoYEAqzclyfWfbSXqEik7CGxrxp6qbHit9VqTUyjKJ8yt4ZIBNpJExInnnqCNEKoMGOcY0vVG+ynKLqW3VXhNVmoU2eL2RS0crioJj2nVvQXcYqAT2vjCdRbzdpSptUqMFRASxPIAczpZ3HxL2iVO7YVgSSFY0iEaMm1jg4k/Q64c1CJHWNAo6rsq662m/SqgdDcpH+h89cRPS3Ri+sQwXpIK1e0r0DMFn58vucaq7qiYknM+0aH9uqpXa3A5SpRcn2SqjHl7AjRD8f3iXLyIDLHvzB+RxpnS4BAqVvxGIxP+WvtXdCOeuTuVM/4mBj2Mf5arbkqFNuSBjRbwDPtSsCDAOAI1EpLCQGwNVTumQSRM8h7emuKPaBg2RI66KBKW9ouxkgx0HsOY1VAA+fTRHc8UBYNGOuec4/y1RNZDMLHp66iTIGqZ/6+/pqvWqz8v8uup2joNQWgt7akSbkdVwBkZ6R+06p1N2Bz9f8A51bdASfeP21DUpAH2M/U6i6hiVfxZOY181MyqTMa+6HUOzDsiaMh5Y++pqSTqTuiTy1OdsVxpEYanqFDM5jVncbpKa3VGVF9WYAf/PtriIEnAAyfQQc/66A6wftB2zO5L7qqxZRcNvQ/SiEwC0YLkgCT6t6agkjiSq3NwpcZ29QgLVRj6A6mqbfODjWE9mNzvKqvXAo90n+7YWmCYFpEEwTnOnXsT26llVhFObHByyueWYGPTSRnYGm+nSNbAKtYR7aM/wCJ2dMKSpe4YnxXKsn/AAqx/wCI6ba1OZ9NUHF/FkRgbaW2Yrzgmq9rT+nC019/FotuVVVLE2qASxJ5DmSfkJOrWqIIIG8D72sKKNUebUUsYGY9AOpPIDqSNXdq8qGGLoIBwYI5EdDIOOmNZ92i7Xtud1To7Sk9RKb06lQDBZVYNBB8vsGzME2geJs4HxtGc0H8FQElVbDMhMj2LCY9wJEjTN4JXrC+84iKaFhk4gfzEhVB/qKz89DdtRrIoG3VLqyvVaswIUHFqhedzXnxGYgkg8tddogEAIBYk4A5tOLfRTMQTgEZ0D2X4n8S++amWpWhAiZCKakl1BkuyW+K0C4eWdJfeOxjSLjFwzhzd/TLOGenJYhVWFcGF8INx5Ey383UaZaowdU9lvabrerKckEyMEYgn1yNWy+lqukVDZgd5U4DWDbakR/AB9sf5avnQnsw87ZeniqCPlUcf5aLa5eBIgPtpQ7zY10Ji9bR4wkkmLbmBCzykg8+R1mfFNnVJo0jUpi4XE1AjGnYfExKhQBHQwRDyYIGtK7d0C/Dt0AAW7pitxAFwyDJIAIOQZ5xrIOznFBu2s3Cyhpg1mqtaz4awASAxMSWAPikyYA0Lj/K+I3HR2I6iO3w07WrWDoxRWLCy0kh/NJWTMkLNo6SRjOtAUg++vz5S7O19tuPyWbuAQaLMtqlg6k2HDQG8IMAkT0Odk4R2p29cBadZTUKiVgqZ6gA9f5cn20wZEbg7xbYMunUFtfTeWO2m3B2G6hbm7ioQAMkhSRHvOqHZTal9rTLCD4h7nxY/aNFqm7decc/TQvstuClE04YmlUqKSwiTeWEe0Oo+mm0QJVJBlTh2xNSnVIOVrVVj5VGEz9NcBXUmRHpHPV3ZONuSJxUrFv+O9/7n9tE95SWsuPrpl7wGAPEV9z4h7cuehtVBNs/9NHK3CGEY+fp6HVTf7WlSQ1K7CmggXGYBOBynJ6Drqb8ouoKqVEAAJHMRJ94/uRjrOoXMyRj/X99COK8a2zO8G5abU1BVWNr3T8pBCc5jTWNgrQUMhvcY+fodRDIqoCk9ZHPXx9v6Y0RrbOPTmevKNQPSzobnSp3ZExg9D/rrqFqRJHSZiRq4fv6+2vpeflrpIgw7E+o/fXtFARr2u0wtRmpyOg568KY0GfiaAgEkD9I0Tp8RWOYkf6zoNNTruV+0lFjs9wtMSxo1AoAnJVhgDrnX5u3fD6lGk61Kbo9Yju1qIVuSmnmzkRefn11+nfxqnln6fv9p1+au1va/wDH7w1vEaYLU6a/rCGfCF6mGJPqYHIaAiOxGXeGbg0NsuHZJAlUm6ecePqGU/0t6aaPhp2ULbuqatppZe1XWbywCloYnPiMe40mbbjZ2/cbdbh3ReoxIkFwpVYXqMkf1Y1rPww3lSsm5dQlOmSLAMEPBYllnw+YHME+/PVYL73HMusQEJ6iMnCOJ0zW3NQtE1VpAGB/5agGPVSSTPvoL8VO2FLa7U0i8VqlpVR1UOJn0UgFT7FtJm+7UinhKbPALBkkoAWIXkQMLaOfICdKHa+vV3dYVSyXsiBgAfMpi4XSFHlkTHPGnLkF1KwxMRcMfDp92j1K+3elU726ZYpLknlcox4fLpr7L0ty+6TvrajisCxpuGVSqw5Y8gTJWPRVHrrP+G8TO07s1b2ai7VFKHwuxCtY59Ay9PWOeNa38M9vcz7gUxlLDVtCtUa4sZAGejT6t7GJ9o1ijJ0AWW5hri5X8TTUjBWCP8RwPbyj6E6IcBC007sXCCWFxkQTNqn+EdB6aXu0cndSP0EH/hpg/wB9GODcTDv3ceEyySMROCD6FSD750RMnTQFSpxTs5T7zviCjC1iQedhlbhyJQ3KD0Dx10xUElVkQRiB6TEfYaGdphNJuotqKR6zTYj7FFOr67oICT/EQPciTA+x0bG1ESR71mVOzWKAHUPVB9vzXMfvosasc9BeyVSV3EiI3Vcf83/fUfbniw2+xr1DOUKLHO5/CP8A3T9DpK7DeM0ktQ6zNuLcUr8SO9JqWbWiSKdNVB7yA1pM5JLUjknlEctNnY/Z0tvTYFlADFryVEhRgxPpOkn4bKrrUpnldTH9Kqyf2a/5Axq7X2tDbgGqGqPSBqVXYA3LTJupyc+OALZKkESJ1ne2Y5CO+JpZ8CpSr3tvGTeP+I3C1Lh3cLauOrqt2OpmPoNJNgR7YUhqgM+ksFP3sz7gad9ns1QqRdPdUlYt5slqgLe47pQegwBiNZzS4iD3U+YMavt4i7CfaZ+2kFabea38Kakb5V9v+zQexfbgs5o7oibiq1CRBYGQCfcFSD63Dppo4VSPf7pSAB3iMkfwuok/8SnWO7KiHFRWwWMrGLTBk+oEEjl0+WnXsBx123ZStgmgEDHAYpUJVfdlDsJ6xq9gz2aPylX+Kfw1UU5cfzHf1jFVRPxgpsDL1Cw9PDQWfvy+mg/xH41V2op06LBKla/xkgFFETaDgk39dMHcg78nnaikH0uVlP8A7dKHxP4nQG52aVEpVlZa13eZCA2CQR+rnA1bZjp2nnkVS4uc8Bbd0iHq7qpWQlbqbqGBBiRcEW05nXXxWdR+HpvUeijXsXgkKRbDGAZZeg950uLxEJSrVtttwqUaVNBajRKywqEc5utBPMLM6ae2/GC+x2u7NhowDUmSLqi2gwPMskj7HSMbvpbe498S6xtUW+ye0q7ajUpKNqVrfmFmZ/FJgDNMC0SZM6sdgX/8S22V0CCj3kIwZQwcKIIP8BUH/DpH23bGzviWcpawpAKIpsykAyMWKSCRmYGpfhfxM7XiVFCoIrW0TGPOfCw9YNp+QOrSsZXZdjfM2Te8I6zJPXQ6vwYkSPl8/fTfvOGBlNrtPTqB89B/9mV5gMhAxN3P6aYTcraailU25UnnqMyMdNGuJ7eqhtdVPoVM9esctUd1RIaCsH2yPpotNyLlQwP1ftr2r9gP+717U1Osxl2vaCk0FjT5SsKTiehmPtOie24tRceFlPTkeevzT2f7fbraiyhVBQSRTqKpUTkxPI6etj8bnMhqNJCJMGQMAc2jEn++l2DHnG1zQe1va0bYrTpBGqkFvFyUdCQIknMAayVODBdwxqJTCVCzmwWupLTC9AoLKD6Tom3FzuN5VrMBcy0wo9PDED05arcSpCqDDTVUgWgz5ipII97c+mqOTIS+npNZMAx4tXWe4r2YFZw1NDUklmW+x/8ACp/S0jrIkjGmrh3GNrsOGMdmXNWqwUrVMulQiwX8gAoWJGDE6EcL4gtFKN9QB4ZKlxF8croOZyp0P4wgmuhMrK1Ug8gRkA/NQY0rHlZfdMLLiVzqv4jv4QZueICp+WkqsMB7c/tkDH317YKHd6cjJZqfVvGCSscipaVHI4GhO43R25Uki9iRnoJGT9Zzoxs9vTpLdd4gqk2zCxlfniZ+erCp7pqLyuAwAPEl41wFFdL7jQuVnYnzIXUNyAhgHdyI5gdBGtf+H1GlR2yUKQdQATLsGYk5MkQAZJwBGDrGuM7l6yKmCys16yIlVteBOZMkfykabuEcYq7fY1twosZSWUxeCtqJeAcEEyRHSD66EWoHxkOq5NR9Lml8c4YhHeAePofmCNDOzLiqgBQq1EtTVxEFRhT7FV9fTSR2S7dV9/VdXqFqaU1J8AXxlltMj2u018FrtTr1CVAUgyZMrBwR6grcpPqo1YbY1EBTpsxsfYyhUAeKAZziI+8ToPxqsaKIxIFtVyCefkYAgfMg/KdFdtvJo3HmFkgczgHS72i41Tr1RtkKO9pLy3IPKW88XC7J9vXQltK3BVSWqD/hz2upVvAjS1dmqlCZZSVDMWx/hAEnUXxh4pTFCjQcN+a5eQYAWmBLH2BddLPZSodior1FsNNarOrAqcUaYhsYJJEDpOhPEuMvxHe9/ax8qUaaw0IgvqGT4cYmeUjSzSpzLWNf6wYjjcz72FpmjuXoNi5lEzzRpSQc48Qj0GmvifZy+/cMztawqVaYHgkyKhUQSSroHt5WxieapxvhY21u7QQrXU6qzJVWINNz7wVJj109cG4g1RPy2F9UJWzBkXRWWcCVIu+be2sxjTg9DtNLOqviDLyPtf45+EG0d8x29R8wPxKqSCLgu3EdZOWIn21mW1q+KQCwYU1UA87rsfQyvyJ1qlagq0K1MAgL+LMGYDHbSbZzbPLWW9k6DV27tYDKvhmQFN/M/wBOdGiadTH0jPCOKQcXf3aMW3p+WoHXvFm4CRI6iepwdXDXvek02liSjDBDRI+zAmPnoqezgpAUkZjKgsWpwounBzcogRLROToFuNlW2wK1KTDu3VqZ5rYzQ9r8mK3SPYnScbW02MniMeTESu5/G/kPKP3Z7jYqbu95LOibcr0FRC7XHGAwBg+sjS32s2TVd1TEIKDNNNiowS4ERHMt6zA0H3vEqlGsXphQ3hcSOrSD9ixg9CTr3DO0QekA5AZAUUdOSwF95IPvGrXtGZB8ZgeK8GmHNa8EWPqCO+kfuC8OO0otSBDKoKCR4iQoE8/EMtJPONCeKcHSttK1HdVam2pgqQxxEMbTbkEGMDU2z7RJTVRVYF2ZhEiScszAfw+ICP8AroL8QuItUq08FabrcywQSUaAxHPqQB6HXeHVncKOp3PfwlLILGoj0gbs/wBl18lKnUfb1IvasqQzLytCkhVIg+vP21b2/Z7b7Pc0N1TZ37p/HTcyqwDIUxi0eIDqBo/wTjgagqgBairAUCADb4QAfXQOvtSN9XDNi3vrZ8NyKhuxnyXKZ9Neg9kqdJTcNQE1ekU3NG+m72kny4IIMEH1gjQ1uCVxktcZwUQg/UE840vcH49S2daulSoy0qq0npKkkggG8wORa5efpqLi/wAQQI7g1+ZDGqAsD2JOflpelgSJUbFRqoYqbikkioal05lbMD3zOq9HiG2k2S5APnY9egn00mb3ttuGTNVVg8oAP3PMRGg9b4jERdUQ85impP8AbTNhzA9k3M1Bu0tNTFiCP5de1lh+JK//AJF//R/317Q+55yfYtM1Rflq7s91+nABmfX5aonnMalZ/l9tVBLU23h9RVVGgAWkT1IBj++surboPvGqK5jvLgF5nxDAJIiSI560FmWrTUBipIIFokznPoBMY0D/APoM027xazAZwRaxiTFwOM+2NZ+FlSy01vEK2QAKPWVuP1RUrSyIWqwxseDJ9egkknA66isL1KipeERGuU9LiqwvSTJ+k6Lns6BVBO4ospHkpk1GCg4JJiMnlkctGdtXp7ei5RbrArWY8QE5YlTHUz7e+mPkrjmJxY9Q1HpM040S1YAmAFCgvgwImJ6ZMfLTVVuagChRg0I7oMXyFAJImbChGitPthTC/n7GQ/N2K1FtnEgqCIk+IHofTXW14bRKOaDKKDoS0S64BMpmQaZAYrzg8zyEp4ihTCpXyY7Nj4+UAPu1gs4A79yy0xMxMm4+pUFPrpv4txIrwoq8A1KTKI/iYrBnoAbs+2krc0L90qkKDSUWBCSWLg1MkjMDB6Z9DOiPxL3TLQ2tJRaAMwZjGA2OpZjHTRZabIBG4yVxMflCnwnUjbbl1Pj76kec8lcgH2yQfnp34jUgI0R4LHjmFcZ+cEL4eoA0lfBtv/D7hVExUokn1lak/LA5afl2JdlpjBeVnnBiZ/v9tNfmLTj9YW4buLu9XGUfPsRg/wB9K9bg1lTf7h2hnr0Uokcx3NOD1ExeV+a6JbTiYoI9RgSaa2Mq8+YRPvE/0nQTidSTYGuaiz3MDIZ2qhqkeg8Fvyn212m13nDZ7WJfbztMdzskVvC9SorqAJ/L7pHsY48hqCD1AA6a67BcbSku3fxM6tWpFBglqvdWtEj09R5NK3HlKXUyxKpXr07upVO6UD2gL+2ivw6qFty1FSUFUJkQWS1xlT0MOc9MaW+HUgC+chcgViTGng/FTueI7va1qaU4LEwMgK1tQk8uRVpJ/wB0mpuy27fa7irtAAX29VzTE+YDnTX1LIbY9QnroD202j8N4qta5qlLw5J8ToVAdWIHmgzkYlTnV7tRfTq0t9RM5p21Iw5Hlc9JZRTbM+MP1XFHKi3Xn9xNPwmQtatv+DXf/Y4cZ33eCvL3W0CZ9mSvP/IRI6wfTWW9l90U3RUT4grABiMTJgjlgkYz4m1plB1rh6qQq1aEd2B5VY1AWHqUdmWAMK41ie7Yq1M5HhyfTnPUdARrvDtqyNfp39IvKhTHQHB+hv8AM/Q3FuHUU4dV3FGktCrRoVHpOgFwhSR4gORIyMjWcbL4i/jkFCvSUVSDDqYFRiOo5BzGCOZxidOPDOHPveHujVCtRkkMD4VLqQUAx4bYxH6saw00X21YAix0eRIxKmAR7XKdW3KZ7FURxKWPG+BtQPflNE3/AOZRpFgJKXOAP01BcP8AmH31T4JaapPMlQ93UQSCCfdvTOdXV3BqbSlXAy1wYKCBNxAtP8JPhC9D89ccA4ASau4NUJTL3AkCIt6ZjMwB7aqYlJLKJvePyKfD483e/wDv7wzs+PhbG7snuzN3qhPQ+kTMmdUq71au4G5q2fmAhF5m1fKCOhjJPqW1ZvG4tl7YEAwPHF4LBVXAItz0C6FdqKjGk60jNOiVSow801ASAD0HhIJ541ZQBMtJ8LmShpNb/pzI+DdqlO9qNctJFxhC8T4WgDkMDOoX4+DvqtdTcKkpT5A2sLQSPQebSx2b21TxWogDYZ6gbynOIbl6+n10Vq0SpCWqFTJqRj2IWZAHz1qe1JmeTvYnfaXd1TSfdpeg7xETpHhYMB9hPqRiBpSfj1ZudVgCZMYHz039rX7vh9FWa81HDk5jMscdOcaTzuwgEBQDJiLo+/rpYyazYMLIukgeglWrVJbmze5PPXNMAsJMevL/AOPvrt9wk+FY9Sev05DUVSpziQOg1xMXLwpUetTPsBGvaoFj0P7a9rvdnTspnIjl765FLMDHz197siYPtnB15f1TJMdNLk+sP8L45XqFaQqW3e2IA/vjXuI8ZrCVNQEY5DkBOPrOqXBFi9xllWFExljH9tfU2xDFBBMQeoVjA58oOInSzVx6liOZb2vDgLfzDklW6ESsjPODkaM09rUR1ppLVC7My+aR4gVObYhBzImZGvbHZqLWVbg7rI54N6f2Y/bXyvUKVTUBjmZH8LN4WB5XC4L8idJLEjaW/Yqg37E+0tuwJlYDZIJnw3AchgEC8YnzaI8Ar91uqfOytarDoXaAhjobwUnoGXUxqBmu6m4wMD/CDymZEc+WqLS70gkT3lNF5xcWSOeTDsv7aWRq92Cy6dhJe3fAH228elQFq1F72/rYLZpr1VVa42jpA5CNBuPcapGmVZjWczmLYMQCf5vYdNOnxo3ho8S2bpAIpkyfLmoRn2gwfYnWfdqdp4hWQflVfEFnKPyanPqpjHoRpmH30UtKlkXpj98FUP4fcHEmrTEcpim+P+YffWlcG3Cncx5WW4sGyYAAJnlyP/NrNPhGh/CVbcfnNE+op04+oOtBC31Q6kC5QQD6GDH7qPtp7QlU1BvaqsjPKYRnIYHFxUOZ+V4u1z2A4CK4V2i1CSV6G93Mf8MT/wB9R8S4a9WkLRzLmTyWKbmSevm0/dneFpQoIiDFoJPqYGf20Z3WCSEFd9J+cO3lJR+LKjlxCqB8mQz+41H8Jl/+4Jnmv/8AaaIfETbW1t+sY/HoQPZ6VQn74+2qPw0qilvRUblTpOzR6UyjH6wNQkU28cu2e/Tcb/d7OsIAs7th0buwQYGWcMTGZIJX0gLwPeNTWrw/d+Km8d0xjIY8lJOLpLJOA4YEiSQT3fAk3+4fdUq5SpXZWs8LBJIsmDJkDzDwhhkxr7xXsTU3m3NSk61KlIlWBIuZ/M6iPAwMXiDBukYbVN0pjXH2PmP3lxMilF394DsS92D3trPtqhBr02LU2jDAgB0AMH8xVBAPJi05B0q9uOyndVCKY/KaXpkZ8BJlD6MhMEe2otzxCqiUNw4ZdxtnFFy3Nh51Yn/DP1k9dMfHu0PfbXvUgKzygj/ewbx7XiW/p1VfVjdSvWauIrkQh/Lf8/68785X7MdqBWLrUVUIFI0pIIgCmmeWDgn669xrhKMzJbckyoPmDEkNaefhPh94nSKnDKj0jUGFWAY81oWTH9JzrUeyVanv9qyM/wD4mmoLLBBEALIAyyNAMjIMzz12bGdWtPn6Q/C5xhOnOPdYdevf56yLhOyo0dmaRlllwATkNcQ0qDJ5EcuROlnbkVC9Gkleu99wbIpUwGBMU4yzR/5jQBdot2v4HuF8NAhJQuQCCrxAJVv4gIx/noZ2S7W1Nq9OnukPd01hHjKIZuE/X6as4ipOodZn+I1qpUf2i+OL6d+sL7nY7qlTpw9Oi1Qxghni2J8MimJzE6OdseHrR4I1tK0/iJ/xWswvPqGHij1Y6rdrt453FJb708y5BDKeRW3PSTM8tT9reP096qcNpq7lYeo4WQCBhQPQlvMcdNXjhC5AF8v3mYMzOlueT9pnfZvbOilrUoEz+ayXkgGLQOSzq+21VmLopyVSWzI5tIyB7Hlo3sPhqARbUAu87WEvkAx/Co5En31oPAOyVGkgBmpBEFveIBAwfqdNONhyIAy4lG57/bvaYf29453hG3QiylcZiJJwB9tJ1sQfUdDrTfjX2Z/D7pdxTVRTrjkskionOemQR9tZwm0ZpNrSZ5Kf+kaUFCbRhf2nvecjXxTr4rnlrv8ACsoN1Np6SDqA04+uisQSJ2SBggz89fNdiqRyb9te0FztM5KQAYj3nXv9ctWaWyYm3ElogkSPmJxq83Z5lIknMATjxGIHPkQcH20dEyJHwDcWFzAkCRPKeUkdYm6PVRq+aApgDyklSCecM0Ak+xAaNcpw6mC3dNcQnIif4Ry+c6n3VFmIXBMqCB6DEe/Mn6jSMgIaXMVaIWoVh3SWhgwLlQMeKQFHzuAB+Y1xvdvabmK2RUGMQGkRMZANo9rgdd7WmCoIyO8qlI/leREZ5gat7+kgqPkyQGiQItAuyejE0z8wdVhwTNIrqUA+Q7+krbfck0uaqlrAj9N0AJUBxb4hJxkCesaJdnuHVGqqXAKq8oY5npnqFDTPQBfXVfcbXa01WpUr0y7DxKrByPSbTg/IH5aZOwdQVqm5EEqi+ZjJIcVBHM9F+vWNTpOTZdpnvmUCyb7Hyi52trHdbxkqISFDbdSx8rg3LB/mYGf6tLmzr+baVwAlTFNziyoBAc+uCEY+w9NMXHdye+3CyA3fV7fVaqVWemwPrDn7arbvh6VWFeM2AhAYwACQPUgE/Mkk8tXlx7aR0meH96Onw64c1DZw621GqVWce9uJ/ptP10y0ybVUKWewRb7LEfO5p/p0vdiOLtUpU0qnxlahR5ksKfgYsYiUMAzki1uph87K0bi9U82gL6RzH35/XS6lq6Fz3GdsKewKgiArFj6nu2n99Htu4AC9QF+oj/sRoB2vpfkFSf8AzEdW/ppuZ/vojSqm1ap6RP8AhcKT9j/bTOFEQfOYf8V661NzvTTI8NfbA4jxrRqBv8xqb4adgqlSq1Vmin3boRAmqtRbfDcJAlW8R9Ma67WU791vUJ5VWcA48rYz1HjMDUnZjj2+ufZqvdB6dUI0A5FOVAOGPIgMTgHlrtFAn1/YGdfEtcY4FtF3Cfg6bTtmK1XXKs5JhLZ8wcrzwQxgHoe4fQ7io99RzikRcR+VUpwEVQkiJdh7gkTz1m3ANy3e0gV/9LUdjJA8akEGp1gBWkkyfUTp12/GU77cqbvNc5VbTY0sxDHzElYAHOVOIOqOYspqPQAjeXe0Gxo7qrVgOl3cs4DLD/mFRmWtNpJwJMepjXl7DbGmUVRuKiuxKoHGGpmLhgHkI59dVaO1N9R0rKaeIEwgta5TdGSrKSAesjRzb7tkUObWNJbmA5DBN/8ALPjQxz8OqwfpH6nAoHaVqfYzh9NLAKhAMgd9JYPAuBGY/TA9D6a62PZjh23a+lRYMkEMazXSTgKAZ5/TGpHqAssFrrZowcG6Ty6hgR8iZ5k67o1A+Y8JyM5XMHpOG5g6jWfKE2R2UKzEgTviu8T8Rs6oCLT7xkdY53o0AnkSGUHl00R4rwrbbmmbUpqwi0lfBLfqIty3ofZdL/H2/I7wAGx0PuGVwGJxytn76vUuIhgOf8wyDA8oJiF/7j11wbg1FEkcGZ3ueIHbb3dNVV76KPTog9MADH8Mt5hzuA66+9gqQZqharUUOULFLrmgFiblBi0lcHAnRH4qcUao1NV5kKhMC4tUa62f4QKUjpMaJ8A4cdtSCFoQNJLAQGbJA65JIg45a2/DXkYOO/KUMxCoR35/eNlHaXWrc7RBtYxAnm7QC5xMHHInno5SIzPqfvoDwmmxGAQOYDCJbq5+RkBfbMQNGKVMQBzEH6zzbV1hM0k3Ur8brKaIwpLPKF1UgAdfEOR1T2u/q1B+U1IECyYtUsAfLI5g+mqXxEpO+3NsC2Wg9VUzHp6/trNKXFqu07otTCOZtrOLwadViAxzewFpAHtrIzpqYm/lNPw5/pgTXt5XrkAPTutEkgK4ERkgkGD8tDKnC9puT3dbZ0oM+KnTCPcD6pEH0MnQ3gvEazVmc7exbCn4pSDfYp5oTcsHoJ56Y+H8brOACpLAKTyjGeeCSfQCdUSxTr+8tciJe7//AM+Uajs1HcNTpk+FChYr7TdnOvabxuEzfUrBpJIAMCTOM6+ab7c+ff6SNJmbfDPgY3DvS3CVCoVLGVVBBOZactPpB+miPHPh/vKb2U6ZrUgJD04mDi2GIZSB6THTTDwns0u1K1/xDI/W5Apt5lTjw3QCflo12S4yGp2d8u6amWBIPjkROTluZyNH/OMDtxBOMTFuKoUZab993iTCVBm4iLiIHLB689VDmonMi/wzkgKw6deR/f01pvxT3S1adIikTUDPbUnKKAsiR0JIx7az5eEt3kjlTuzP8wmPbDf82iOX2vvATR8PgbRdbXONs9oURIhm98tj94PynRDiMFw3QoDeOTQYIPzx87RqltdqTUqL3kElROMEiCB6kXKSOkauEjwq5AUqR1wQwWQYxJuj5aEqdO0tIaBBPH7RRo0luDHkPNnPNRAPrmY9860r4a3hzKhQ1MhjOGKKzWgc5AKtno1Q9MUqfaXbUKa0zt0rqgtFQBJOBmGXmD9zqY9rqAtZKTUTcCPLBib/AC9bcj5WHnrQUjbeYGXE1mx+IN4sveGsMX95Vqn18NWohGM4IUfI6qbXcB6SvcAwPjB8Rux5RHMXTAjDNPorBxXtptEL/lEsSwMU1IN6knPVWuVtTbTtJSZX/D7NVViAWaxSMCWBCyTJJkkDJnUvpTfVF40YnZZV7L8drgMq7atU2oLQYRfzDUvJElSQYMgHA+mmvhnbEsXp1Ns6IAy5Z78jxOwRSig8/NI6ao7Xi4pdzT7tAfE17VBgKG8cInOCQBMEkR6kpsduKtVSzzUIgIIQi8A2vOLysnEmJ1kHxTk7CX9CAUTCvGd8262ZVKVZarIRDpBBZCrZ5GLuayJ6Rqzw3ie+VlWptaa0gILLWufkP0wB9zq3uuFNUKlavdlRBK5J/qmY9QdC+Mbh9mt5c1pFqqxwWNv6s2kCWGOQI0Z8U/FRIUEV3+IP3PYulW3pq9zUXvUc1bzgMGRliRA640ubTsrU4fvkdUerQNQDvlN0C0p+ZAJQzmfJ7jTtwHiAYtMsjJJQAzjmyAHAPUD0nrofR7R0n3z7SiFEKxqVqn+EEogGXYKxlmOJEzosfiMhO248vpOdQJkHF9ytLdvVVmIq953hSRhmaTBjKgqM4yOeZIjiNOXQCKDBRVcgkmmCTetsn9RGYjlrRfiFwZNzRYkAV1p1KqGAWimVkg/wm9QR1DA4Ik4pubDURoPdmwvnAYsehIMY+kddO1DKdxRnKCFscR24NXuNGEIRhVCgMJhhaCYwr22gdRBPXTDxGuIZ1W7uyq0/F5wpEi4c8ryOMnS92a2P4cK1pYC4JJkI4BLzIGPCoBggDPWdWeJb0OB3ShUoqXhZ8pwsKPMcgzOMHrqo62+3ffEcCAN4bpbg00Mm6w8o5D9PLM+InHvqag4olF5lxNo+ZDlTMRlTbifWdLO13zK4veVRWc8/zKjPUtQTmbSJ+WrKbpqj0Wpp4ZIYdC1q/lsSMDA/qVdAUM69oR4vRdkZIlGQgj1U0pkSQQ16g8v1n6WuGRbTqGoWLLTMHlzuux+oXsB/FiZtEAtjxNWrs7MVCVXVQ0gFotIknlCgx62xzOu+zXFQ1OmtjwzMLnWAo8RA+YtS0dWb6aLQQsHUOk6rbEVd8ZnuqTissktyQKqDkRLNdHoDpm2m1DH8wkTyAwxievSZ0sUeIN4rSGAqG7xCfW4Gc4MR09dMfDN2FWe4rHPKy7nkZB5Hnrd8PkxogFzPy4crmwPt9uYd25jFsmPy6Y+QEn26fQ6urV5gQYi5h1brHoq+ull+NMFcLT3BYnxuKebZiFz4VGRPz17a9ojdavd0+oBZqjKZtCWouWjxWzqXz4xvcWvhMrcDv5bwt2lgmgjAGmagvJIACgTm7GTAz/fSf8V+P0RWop/u0Heuaeb2ANlK4YGeecBidUe2+133cLVo947s/jxFQqDKxSF0IhnM9c6SuE8H4lvKlnd1aoUmb1innncxgDBOTn5apMQSSestJjKDSOk0DhXHVTZX1gWdioWf1Gq17Q0T4bo6ctEtpvkarVZSVZWUGWObML4fS35aR9zt6qJ+G3YqUIYrTqmfHHJc+EGAAGByAPmbGx4mL3aSarATTY2vUQSsqxw7YzOdVGwjkRoeuZolPiSMAQqEHln/ALa9rPOG9pLaSqlRCokDvQ3eczhoaJHL6a9pX8sY0ZY17j4hq6mpTIQqUCpTqh2qFzgFI5EKTg+GM6cOG7V6lO+qO7qEAgwCAemQAQR89YVW7qBFFQSyjxAOf1eLwvg55mBjlqKjxZ6Tk7eo9N2Kz47BAz4ZkSYEzIz9mt4UE7RdkD3e/vN04pU7tGsrrcKfeABS+BJZ1AILH7wQpOslNHvUSvURTUaqjRGL3cyCP4MgfTUn/wBV7qrtnpVjSdGCr5VZ5Y9CtqgyB0MweR52dmbdnRYZEq3hi7zCYBge+gOM4x8TLfhhYJM+/gKG3G9vpU6/cd1Sp3hpeqwNznIi7wE5/TqtT4fZTpkqGZnpiT5gCYQCScXMevICdd8S46Km0qKXql6lcVIZBawZpBZwPMvIiQPBhdEqW9Xv6F1QUwgZ/MiMWSFUKXIWSWLfTXMWqjCwlVDPKfbbsmKNH8RTe+mzrfc9zCoxk4AAAlQOvz1zxjs5W3Tqu3VTYinxYADAYEA5n21onEdum62TqGNRqqMFDOhhwAVOALiDztnrpW7EuGsvJJ7kkgF5lXwDZLHwT9RoPaNQPURaEaGEX992Yr06S0XplapBl8k90Fa43CYUF7S0XFWAjzaj4Sl1KqpmWoAQeUjE/MC6euBrU+J8GR9se5RO9SXogMwJdQfDkzDSyxJw09NZ5xQhK7sOVag1cCCLVqAm2P0wUdZPp8tSr6xvJwkBqEkFZKgLVLEU+YsyyWMgJjAgNNqDEEmS0am4XWpOBDWQCBUq+EtyLCmpKlMxkyzTiNEu0m82lBkFWtt2Cx4F261GJAPgui1BdBObpz10scEXa72pWerRorT/ADGmlSZKtK2YCwWWoxwSLW5nHLQjFqUncRRy1Hja7n8MVpUalOmGAAN6k1KtsADMFRcpIHUHXPaLtRtXB23fUxVJQ05YGPEfETNvkgwSIGk/tD8K1Smj7OqGZQrlaxUQrmQyOAEaCTJ+R6az3cDu5Vg5Iw1pUrjmLhIODznTk8Mh/wAjFa+xNe/2nR2qIU3NAuETvFpuCQgU3mnLefykCSfCYInSVwlNyd0j1KhV9y5qMSl+AytcqRcAxIAiCLTPPS7wOgly1SICRIcTNq+nXI+eREc9NPFKj1KdGqpQd+5gDkrqyqC/SMAkAYUMpmbtNXGqNt1kFiw35jxx/jVKnvaK1rQFYhqiSHCMoR6NQWknJpGf1LjmhJyrecMQ1KqUXuoAtYwaLhiLj0IBAOBJxpw+J1KnXNIKR3oVUlFP5ikxfEyO7ZCQDkrVA6aHbLg+2pbctuNvJQlAviFdqg5C5HZVMwIKjkcnQuwQAgbx3hSBZbiuJ97LLUq0yTUS0FaaG4qwPOPbC8x0u6TNbtV2j7tSiNTNVwl1viAHNjIwZtCx6HXqPZ3d06RDPTCtTm56gSI8yoZCMSZWASZB5AQfm37AlqVStvai0ARFMsf1/pJxJA6hZY9AdCXxq9kyBjLLfECb+rvGprWNFwigEvGMNIbHlyY/pA1T2XGt14Fi+1i6XLJuIwbuZzke41pPDuJM2xtVGKtdSq3U6jPaVi0WrIUrYRUtzbEAydVaPYSmQrmnuAFzgrCgG7/e0w58I5Rz1Bz6DRWHjw42HvNUzNKtYOgYs1kkKcxcc49G6jrp74L22dAgqQk1HlSCZmxSABEAhpj+IaJdnPhutXvGrXSxx4rCk5tJFJ/EAVHhxIYTjN7jXYSmCafdAVGo30xTOUeiwli9U5kVAzQokDAnOiOVXOkjvb8wWxKq6g3ygPccerLVanWFOohZjSXEgXSCriCym1pMcxolQ4wBcPwSi0QbqjDq0R4eRhfvoLuqC1t3t1YXL3ALAwRLVKnmIEEmZkED01Z7XcN29BaYo00pyVDMJM59CTONNyOQ2n9hDxBTj1V9WH2hRePUwQr7M20yqkGuQlzGQRCmQPl9dcvxzdLtqu7Vnp0KbFWFEgAEsPKSOkj76T9i5Dk8vHJ9uizicRpto7nb/wCymo1GXvn3AKob7iBWphoHliPXQ2xBPw4kMVXpd+dn7w12X2jNV2+4rGq1SrOQ91XIwCxgAREqPXT7V4RTm4rWdgCAHqNGeeGNowcaQ34gtHuSzWrTqXGBMCT064PLVfjPxlppTfuFNaoZNNjSFNF5DxBmLYieUHGqyqz/ANsnxezAHyk/bbhw3++23D6SMUpstXdNzsXopJyDAInqWGrnxJ4DsqO1asm37urTtFO1LVZmgAEdYAORkRpQ7H/EOjtKdSo9F6u6qsxr1L1AY3MVCyCMdBHXRTdfEGnUq0N09I1rFJSgSgFMnwkkwJckE4WI66sBHFBRxKV9DLHC/hluKtFHcimzKCULmRPrjn6++valf42VSf8A0A+tVSfvbr2i/r+f2k0P/MyP/Yle61QzGeRjriYk/wCv2LcN4PWzeiZ/UGCsLsSqkWnrzA82rz9oKdS61aoBm7wx1OcOSse41IaoNNiz1FMEk94B9/B4jhfvqzfSFQ5ErVncQe8emFMgQrA2tkG3IiZ+ui+2rFdsyAyUbwE5xUItz059dB99xKnThqdUAEcigcgk85Efwkx/i1Z4Jvy1M+IGGh3YW+Qz4hPmnlpOcAgH4Sx4d6Y/Ofd5uQ1qKPMwboSczcWBzjl6jUvFa9wVSHKYAsJEXL4WIB6nqNDuC0rWNQlWCyqhGmGKsV59ThVHUiOuiPE9maiNFRadRYFNJEsoCzk5LD5RIYdNASFdb6Cu+/OGAWxkDvupW2tNEJjHMNbcjyBlg3PqZM5gav8AD+J1qNMMs0XLOKdQkQssMkdPCcDrJ0nf7Qrq/jcurcwTIgicmImD99Fd5xa6iKdFi0sBlgCABhFhpkyRcRnpEabkGoja5XxkBWvmNnDu327pv4qyVBLFgaKnkJyym4ff00P3HGPxNUVKtqi16YiYIqVKxW0EE4vI5nEcsyr0q1dGUWqCGENbmR1J59Bq7wzfPTdhXuuRiKbFRbLRJYgYHgUyP4jocmNQDpG9ScRpgZq69uuH1qQG4CMSR+XU28+IgXQTIiebT0jpols9ltNwqnb0NtIlkPd2QboyUMgwpzz5ayWtxpQxVSsZIuwGLZlcBYuwZgAZ5nUlXbMh7zb1LMAHxOARAzcpiPCf8Wl/y9rYNQSSCQDNV412Rp1opmjSKuZPmI8MGR+aBgSIjUTditqKS0hsksphrSzkG5oBLqPC1wyDJMDkNJ2x7X7/AG4BJWoBiKqhiOUAVAVx6Fs/PRWn8TKZhqtKvRq8wLl7qethIBz1kHPXS/Y5F2uRrhRvhtQsgbSg0SR+bWUEwOZDmJMA45D5A2qXw32Ui6gKYAyFrOJEzBkzBEzHPS3vu1aV2R1qQwcWC8SDcYBRVmRbNvWR7aDb3bbFnNY7osxi8tSBIwMjxNHOIwo6xohjfa2MAP6VHXc9kuG06l9Kou1rFTFWnuEBIMDyuxBBgZI0C7ZU6dNaJpcQFSyslqX0ntYT3LWDmqthjzjrpS/B7csqzUcM0oWAVSoBJ8rSpkr4cgwTr5V7P0yMXQAVEOZ+vsJ0xcQsWTJ1EDn6R52HFuFbRQl/iUqB3DVmUm0G8qfBJYk9cRz1Zr/Enhq1AQKr1I860yzKeqywBX3Xl7azFuHUwGUDxAhRhQS3MGIMWqJ+SnVjbcIVZILEEhjf4pmZMfzDI+WuOBOvfrAXY3cZtn272rburXajujScUwk1PGWUuQ3nBVSGIiY/eYu1Pxc7+j+H2+37oXLLvUOLHVsBBnIAJk89CKNAxggjmD9SInqZB18clLiCPDhrmwBg5OIj0MEnGj0KDxJocw/T+LopCynsLwSSzCuwDuT4mAsJyZMekaEcV+INWvYaW3WiyCpTBN7kitEzeomCsj3HpocdyFJm2ehNwHOARJJOIEBZEc9T7ncOKeADBWTMQSQBy9Cx++i0AdJ2mzzIeDVQ29qGIAVLR0iJiOawWHh/Ty1z2r3JqMqAgqef3197P0rtxVYc8LEdO7BOf6V++hfaSmWrvAY3EAQCSPCvQCPXljOktvlJltTpxD1nuHvdUaPVz8yCM5+fTRyqoVqSAnxAiM8++DGeml/YIbVinVmGghGbJIwP4pEfbTtwUmpi4/lFyw5RgxcPnohaKxMHZmUCccerfpNNnuaCFHK0TJPry0FqbKk1oai9zEkKVJicQT5Ro9uNwy1LDgFVNxeB65ETOY59dSLXuMA9Dm4AfUA/vGuxJSQPEZLc/pAB24bw9wRnmyYGeY+0ffUrcJjIpoqg5EP0mIIbrM6NtWCyGZVMKSC4HWBjXT7tQW8flyYM5PLTQo6yu2TbaCaW2wPym+itH99e0X/2ogwXAI6G2Rr5qTjB3k+0MQN5xQ1GPcozCDJBAALZEnpEctUalauTmmzCTCmY+w9gBPtq1tz4V9LQQvQTPQc/mZOiK7UWIc+nPoTqAdofnAQFQ4O2UA5zcBymZJ6TP10QpcURVVGCIrj8yADkBV8MEiSDdnrGpdrwtaoJcsSoXrEyOsa5ThtNELhQSrWicgg+oPPlriL5hi1sw7x/ud2qkCkrCbWWoJYXHDKqkEiJBuECfbQraUam3cxXWwg5lSPnJ6+xzoRxN7ZgL5VPlHM3Z5e2oKXE6gtCkLeDdaqif21AxafdO4hZMpJut4yVKzO0GurKAYIVYJHK6JMycxGIzqR6+3KIpBZlm4sFtLAjxQAGAyFwx8PUaHV9+wqqsKRbdJGZF3UdMDVqpSBVTA9eQ62k6YAFG0VZY7wid9tzUlqTkzCinTCCbcjm0w5xk+EAdBqpvd0kuVplQzC1YMLmVAuJkCCI9I1XTbDvPTxCPb5a+VvCrRB8A5ge+pnATtd6FMWkxJAcAwAMZIAbJBjpy1Ou5WC7KRgNIUkYE8lPqMaEVTDeoJXByPCrERPLyj7ascbpKioQAZKjlBi09RB++ouQRCFffL4ZqFCJEtKkxm03cx+3vqVxeSSQ1vKyPmQVJKmI6dOmhdaqUggk5IzkYJ6fQao1Dc7LEWtaGXwtBZRkiJx6+ug1ecnT0h7chDMBUY+qlc8oIHhzJyPTUezq0Wmk4daigQ1/MyIAk+Yx1BGgXE6rUXRQb1/ng/uAD++iO/WxaeSwcEEMZiLSLWPiXJnB1Mj4y3vNoArOVq3qt6s7LC2x4QoI6H00S2G8kXuUW9g0qcBQFgGQTEEnQTfy23Q3MCTYYZsrkwZJnlr7vRFBh0CkD5CmDrj5ya6TvZbZCFepJySksVIWcMVEXMxA9uWrG4ALqEvvBDN+Z+n1PoQQBHXQitXtpqwUXEeaTPiCY58hdgew9NWdrwtHd5BAVgoAJjkcnqTjnOpPffygg77QjS3gJtU5A5l1tW7yhoyck4npr7stiMsUeoW8xPluGBABt5QJ9tC9xVNGoyU4VQ4XHOIGSfXJzqoCxWC7xcQM8vENQPKM09Y1lR1pnxRJL01yORzgx99e3W7aqjootVkaHaIIjJWOZwesjny0qvSsdR5s82AJGOhAB1bSvUJQGo8GpTWCZgXgCJ5ESSD6855aE+kgV/lHHg9tKizGmSWQqAFgt3iwpz0zb7Wn00ndoKG4Ssys4UBioCtAAJnAiY+Zzr7t95URbxUe4cvFMS7rj0wB+/qdeq1mIMsSQCZOTP11CKVYm+YzI2oAVxLOw4hRpKt9SurwSx725C04NsZXkCoIY+uiW07QUb5UslR1KvnwQxw3PIX0OSCYjQalWLc8xy6DkTyHvoltKIey4TMTjUut9TFq5HHpJt9xOgWVaR70gEO4zknHux/YajpIjG4VFwB0IMepHrjXW32iBA4EM7QYJAhSYgDGrO3UMCSokrJgf69NSBW0HI53Mg3FFfCszDC05Ee+Ptr6oAbpmfqZwBqPbv5/5ASvtJ13TEmTzEfscHRLK5NiTDbTmQJz/rGva73GyBYm5hy5R6fLXtFJn//Z"/>
          <p:cNvSpPr>
            <a:spLocks noChangeAspect="1" noChangeArrowheads="1"/>
          </p:cNvSpPr>
          <p:nvPr/>
        </p:nvSpPr>
        <p:spPr bwMode="auto">
          <a:xfrm>
            <a:off x="152400" y="-631825"/>
            <a:ext cx="2466975" cy="1638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www.wcg.org/lit/bible/hist/Samuel%20rebukes%20Sau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54363"/>
            <a:ext cx="2520280" cy="204787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391272" y="3501008"/>
            <a:ext cx="5498876" cy="3170099"/>
          </a:xfrm>
          <a:prstGeom prst="rect">
            <a:avLst/>
          </a:prstGeom>
        </p:spPr>
        <p:txBody>
          <a:bodyPr wrap="square">
            <a:spAutoFit/>
          </a:bodyPr>
          <a:lstStyle/>
          <a:p>
            <a:r>
              <a:rPr lang="es-CO" sz="3200" dirty="0">
                <a:solidFill>
                  <a:srgbClr val="FF0000"/>
                </a:solidFill>
              </a:rPr>
              <a:t>2</a:t>
            </a:r>
            <a:r>
              <a:rPr lang="es-CO" sz="2400" dirty="0"/>
              <a:t>). Aquí se presenta claramente el motivo para un cambio de la relación entre Dios y el hombre: </a:t>
            </a:r>
            <a:r>
              <a:rPr lang="es-CO" sz="2400" dirty="0" smtClean="0"/>
              <a:t>«</a:t>
            </a:r>
            <a:r>
              <a:rPr lang="es-CO" sz="2400" b="1" i="1" u="sng" dirty="0" smtClean="0"/>
              <a:t>Por </a:t>
            </a:r>
            <a:r>
              <a:rPr lang="es-CO" sz="2400" b="1" i="1" u="sng" dirty="0"/>
              <a:t>cuanto tú desechaste la palabra de Jehovah, él también te ha desechado a </a:t>
            </a:r>
            <a:r>
              <a:rPr lang="es-CO" sz="2400" b="1" i="1" u="sng" dirty="0" smtClean="0"/>
              <a:t>ti»</a:t>
            </a:r>
            <a:r>
              <a:rPr lang="es-CO" sz="2400" dirty="0" smtClean="0"/>
              <a:t>.  </a:t>
            </a:r>
            <a:r>
              <a:rPr lang="es-CO" sz="2400" dirty="0"/>
              <a:t>Cuando el hombre elige seguir su propio camino, Dios está obligado a reajustar las condiciones para hacer frente a la situación.  </a:t>
            </a:r>
          </a:p>
        </p:txBody>
      </p:sp>
      <p:sp>
        <p:nvSpPr>
          <p:cNvPr id="6" name="5 Rectángulo"/>
          <p:cNvSpPr/>
          <p:nvPr/>
        </p:nvSpPr>
        <p:spPr>
          <a:xfrm>
            <a:off x="6347353" y="2232462"/>
            <a:ext cx="2542795" cy="923330"/>
          </a:xfrm>
          <a:prstGeom prst="rect">
            <a:avLst/>
          </a:prstGeom>
        </p:spPr>
        <p:txBody>
          <a:bodyPr wrap="square">
            <a:spAutoFit/>
          </a:bodyPr>
          <a:lstStyle/>
          <a:p>
            <a:pPr algn="ctr"/>
            <a:r>
              <a:rPr lang="es-CO" b="1" dirty="0">
                <a:solidFill>
                  <a:srgbClr val="FF0000"/>
                </a:solidFill>
              </a:rPr>
              <a:t>La desobediencia es lo que </a:t>
            </a:r>
            <a:r>
              <a:rPr lang="es-CO" b="1" dirty="0" smtClean="0">
                <a:solidFill>
                  <a:srgbClr val="FF0000"/>
                </a:solidFill>
              </a:rPr>
              <a:t>ocasiona </a:t>
            </a:r>
            <a:r>
              <a:rPr lang="es-CO" b="1" dirty="0">
                <a:solidFill>
                  <a:srgbClr val="FF0000"/>
                </a:solidFill>
              </a:rPr>
              <a:t>los sacrificios </a:t>
            </a:r>
          </a:p>
        </p:txBody>
      </p:sp>
      <p:pic>
        <p:nvPicPr>
          <p:cNvPr id="8" name="Picture 2" descr="http://t3.gstatic.com/images?q=tbn:ANd9GcQma6-GcWoOS2Zuw2FUmpik6Ik0OmSUpIOfDpFEJ_nFdHrxs8mCU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047" y="3685556"/>
            <a:ext cx="2584301" cy="226695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683568" y="5952507"/>
            <a:ext cx="2304256" cy="461665"/>
          </a:xfrm>
          <a:prstGeom prst="rect">
            <a:avLst/>
          </a:prstGeom>
        </p:spPr>
        <p:txBody>
          <a:bodyPr wrap="square">
            <a:spAutoFit/>
          </a:bodyPr>
          <a:lstStyle/>
          <a:p>
            <a:r>
              <a:rPr lang="es-CO" sz="2400" dirty="0" smtClean="0">
                <a:solidFill>
                  <a:srgbClr val="FF0000"/>
                </a:solidFill>
              </a:rPr>
              <a:t>Lea </a:t>
            </a:r>
            <a:r>
              <a:rPr lang="es-CO" sz="2400" dirty="0">
                <a:solidFill>
                  <a:srgbClr val="FF0000"/>
                </a:solidFill>
              </a:rPr>
              <a:t>Mat.7:26,27.</a:t>
            </a:r>
          </a:p>
        </p:txBody>
      </p:sp>
    </p:spTree>
    <p:extLst>
      <p:ext uri="{BB962C8B-B14F-4D97-AF65-F5344CB8AC3E}">
        <p14:creationId xmlns:p14="http://schemas.microsoft.com/office/powerpoint/2010/main" val="48561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anim calcmode="lin" valueType="num">
                                      <p:cBhvr>
                                        <p:cTn id="15" dur="1000" fill="hold"/>
                                        <p:tgtEl>
                                          <p:spTgt spid="1030"/>
                                        </p:tgtEl>
                                        <p:attrNameLst>
                                          <p:attrName>ppt_w</p:attrName>
                                        </p:attrNameLst>
                                      </p:cBhvr>
                                      <p:tavLst>
                                        <p:tav tm="0">
                                          <p:val>
                                            <p:fltVal val="0"/>
                                          </p:val>
                                        </p:tav>
                                        <p:tav tm="100000">
                                          <p:val>
                                            <p:strVal val="#ppt_w"/>
                                          </p:val>
                                        </p:tav>
                                      </p:tavLst>
                                    </p:anim>
                                    <p:anim calcmode="lin" valueType="num">
                                      <p:cBhvr>
                                        <p:cTn id="16" dur="1000" fill="hold"/>
                                        <p:tgtEl>
                                          <p:spTgt spid="1030"/>
                                        </p:tgtEl>
                                        <p:attrNameLst>
                                          <p:attrName>ppt_h</p:attrName>
                                        </p:attrNameLst>
                                      </p:cBhvr>
                                      <p:tavLst>
                                        <p:tav tm="0">
                                          <p:val>
                                            <p:fltVal val="0"/>
                                          </p:val>
                                        </p:tav>
                                        <p:tav tm="100000">
                                          <p:val>
                                            <p:strVal val="#ppt_h"/>
                                          </p:val>
                                        </p:tav>
                                      </p:tavLst>
                                    </p:anim>
                                    <p:anim calcmode="lin" valueType="num">
                                      <p:cBhvr>
                                        <p:cTn id="17" dur="1000" fill="hold"/>
                                        <p:tgtEl>
                                          <p:spTgt spid="1030"/>
                                        </p:tgtEl>
                                        <p:attrNameLst>
                                          <p:attrName>style.rotation</p:attrName>
                                        </p:attrNameLst>
                                      </p:cBhvr>
                                      <p:tavLst>
                                        <p:tav tm="0">
                                          <p:val>
                                            <p:fltVal val="90"/>
                                          </p:val>
                                        </p:tav>
                                        <p:tav tm="100000">
                                          <p:val>
                                            <p:fltVal val="0"/>
                                          </p:val>
                                        </p:tav>
                                      </p:tavLst>
                                    </p:anim>
                                    <p:animEffect transition="in" filter="fade">
                                      <p:cBhvr>
                                        <p:cTn id="18" dur="1000"/>
                                        <p:tgtEl>
                                          <p:spTgt spid="1030"/>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00" fill="hold"/>
                                        <p:tgtEl>
                                          <p:spTgt spid="6"/>
                                        </p:tgtEl>
                                        <p:attrNameLst>
                                          <p:attrName>ppt_w</p:attrName>
                                        </p:attrNameLst>
                                      </p:cBhvr>
                                      <p:tavLst>
                                        <p:tav tm="0">
                                          <p:val>
                                            <p:fltVal val="0"/>
                                          </p:val>
                                        </p:tav>
                                        <p:tav tm="100000">
                                          <p:val>
                                            <p:strVal val="#ppt_w"/>
                                          </p:val>
                                        </p:tav>
                                      </p:tavLst>
                                    </p:anim>
                                    <p:anim calcmode="lin" valueType="num">
                                      <p:cBhvr>
                                        <p:cTn id="24" dur="1000" fill="hold"/>
                                        <p:tgtEl>
                                          <p:spTgt spid="6"/>
                                        </p:tgtEl>
                                        <p:attrNameLst>
                                          <p:attrName>ppt_h</p:attrName>
                                        </p:attrNameLst>
                                      </p:cBhvr>
                                      <p:tavLst>
                                        <p:tav tm="0">
                                          <p:val>
                                            <p:fltVal val="0"/>
                                          </p:val>
                                        </p:tav>
                                        <p:tav tm="100000">
                                          <p:val>
                                            <p:strVal val="#ppt_h"/>
                                          </p:val>
                                        </p:tav>
                                      </p:tavLst>
                                    </p:anim>
                                    <p:anim calcmode="lin" valueType="num">
                                      <p:cBhvr>
                                        <p:cTn id="25" dur="1000" fill="hold"/>
                                        <p:tgtEl>
                                          <p:spTgt spid="6"/>
                                        </p:tgtEl>
                                        <p:attrNameLst>
                                          <p:attrName>style.rotation</p:attrName>
                                        </p:attrNameLst>
                                      </p:cBhvr>
                                      <p:tavLst>
                                        <p:tav tm="0">
                                          <p:val>
                                            <p:fltVal val="90"/>
                                          </p:val>
                                        </p:tav>
                                        <p:tav tm="100000">
                                          <p:val>
                                            <p:fltVal val="0"/>
                                          </p:val>
                                        </p:tav>
                                      </p:tavLst>
                                    </p:anim>
                                    <p:animEffect transition="in" filter="fade">
                                      <p:cBhvr>
                                        <p:cTn id="26" dur="1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randombar(horizontal)">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randombar(horizontal)">
                                      <p:cBhvr>
                                        <p:cTn id="36" dur="500"/>
                                        <p:tgtEl>
                                          <p:spTgt spid="8"/>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randombar(horizontal)">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000" b="1" i="1" dirty="0" smtClean="0">
                <a:latin typeface="Agency FB" pitchFamily="34" charset="0"/>
              </a:rPr>
              <a:t>¿Qué dijo Saúl después de que le fue pronunciada la sentencia por su pecado?</a:t>
            </a:r>
            <a:endParaRPr lang="es-CO" sz="4000" b="1" i="1" dirty="0">
              <a:latin typeface="Agency FB" pitchFamily="34" charset="0"/>
            </a:endParaRPr>
          </a:p>
        </p:txBody>
      </p:sp>
      <p:sp>
        <p:nvSpPr>
          <p:cNvPr id="3" name="2 Marcador de contenido"/>
          <p:cNvSpPr>
            <a:spLocks noGrp="1"/>
          </p:cNvSpPr>
          <p:nvPr>
            <p:ph idx="1"/>
          </p:nvPr>
        </p:nvSpPr>
        <p:spPr>
          <a:xfrm>
            <a:off x="457200" y="1600200"/>
            <a:ext cx="8229600" cy="4997152"/>
          </a:xfrm>
          <a:solidFill>
            <a:schemeClr val="accent3">
              <a:lumMod val="40000"/>
              <a:lumOff val="60000"/>
            </a:schemeClr>
          </a:solidFill>
        </p:spPr>
        <p:txBody>
          <a:bodyPr>
            <a:normAutofit fontScale="92500" lnSpcReduction="10000"/>
          </a:bodyPr>
          <a:lstStyle/>
          <a:p>
            <a:pPr marL="0" indent="0">
              <a:buNone/>
            </a:pPr>
            <a:r>
              <a:rPr lang="es-CO" dirty="0" smtClean="0">
                <a:solidFill>
                  <a:srgbClr val="FF0000"/>
                </a:solidFill>
              </a:rPr>
              <a:t>Verso 24</a:t>
            </a:r>
            <a:r>
              <a:rPr lang="es-CO" dirty="0" smtClean="0"/>
              <a:t>.</a:t>
            </a:r>
            <a:r>
              <a:rPr lang="es-CO" dirty="0"/>
              <a:t> Entonces Saúl dijo a Samuel: </a:t>
            </a:r>
            <a:r>
              <a:rPr lang="es-CO" dirty="0" smtClean="0"/>
              <a:t>«Yo </a:t>
            </a:r>
            <a:r>
              <a:rPr lang="es-CO" dirty="0"/>
              <a:t>he pecado; que he quebrantado el dicho del SEÑOR y tus palabras, porque temí al pueblo, consentí a la voz de ellos. </a:t>
            </a:r>
            <a:r>
              <a:rPr lang="es-CO" i="1" u="sng" dirty="0"/>
              <a:t>Perdona, pues, ahora mi </a:t>
            </a:r>
            <a:r>
              <a:rPr lang="es-CO" i="1" u="sng" dirty="0" smtClean="0"/>
              <a:t>pecado»</a:t>
            </a:r>
          </a:p>
          <a:p>
            <a:pPr marL="0" indent="0">
              <a:buNone/>
            </a:pPr>
            <a:endParaRPr lang="es-CO" i="1" u="sng" dirty="0"/>
          </a:p>
          <a:p>
            <a:r>
              <a:rPr lang="es-CO" dirty="0"/>
              <a:t> Antes de que Samuel anunciara que Dios había rechazado a Saúl como </a:t>
            </a:r>
            <a:r>
              <a:rPr lang="es-CO" dirty="0" smtClean="0"/>
              <a:t>rey, </a:t>
            </a:r>
            <a:r>
              <a:rPr lang="es-CO" dirty="0"/>
              <a:t>éste defendió firmemente su proceder.  </a:t>
            </a:r>
            <a:r>
              <a:rPr lang="es-CO" i="1" u="sng" dirty="0"/>
              <a:t>Tan sólo cuando se pronunció la sentencia y se dio a conocer el castigo, estuvo dispuesto a admitir que se había apartado de la orden divina.  </a:t>
            </a:r>
            <a:endParaRPr lang="es-CO" i="1" u="sng" dirty="0"/>
          </a:p>
        </p:txBody>
      </p:sp>
    </p:spTree>
    <p:extLst>
      <p:ext uri="{BB962C8B-B14F-4D97-AF65-F5344CB8AC3E}">
        <p14:creationId xmlns:p14="http://schemas.microsoft.com/office/powerpoint/2010/main" val="1926100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1)">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520280"/>
          </a:xfrm>
        </p:spPr>
        <p:txBody>
          <a:bodyPr>
            <a:normAutofit lnSpcReduction="10000"/>
          </a:bodyPr>
          <a:lstStyle/>
          <a:p>
            <a:pPr marL="0" indent="0" algn="ctr">
              <a:buNone/>
            </a:pPr>
            <a:r>
              <a:rPr lang="es-CO" dirty="0"/>
              <a:t>Saúl no demostró la prueba de una vida transformada que acompaña a “la tristeza que es según Dios”; </a:t>
            </a:r>
            <a:r>
              <a:rPr lang="es-CO" i="1" u="sng" dirty="0"/>
              <a:t>la suya fue “la tristeza del mundo</a:t>
            </a:r>
            <a:r>
              <a:rPr lang="es-CO" dirty="0" smtClean="0"/>
              <a:t>”</a:t>
            </a:r>
          </a:p>
          <a:p>
            <a:pPr marL="0" indent="0" algn="ctr">
              <a:buNone/>
            </a:pPr>
            <a:r>
              <a:rPr lang="es-CO" dirty="0" smtClean="0">
                <a:solidFill>
                  <a:srgbClr val="FF0000"/>
                </a:solidFill>
              </a:rPr>
              <a:t> (lea 2Co.7:9-11</a:t>
            </a:r>
            <a:r>
              <a:rPr lang="es-CO" dirty="0">
                <a:solidFill>
                  <a:srgbClr val="FF0000"/>
                </a:solidFill>
              </a:rPr>
              <a:t>). </a:t>
            </a:r>
            <a:endParaRPr lang="es-CO" dirty="0" smtClean="0">
              <a:solidFill>
                <a:srgbClr val="FF0000"/>
              </a:solidFill>
            </a:endParaRPr>
          </a:p>
        </p:txBody>
      </p:sp>
      <p:pic>
        <p:nvPicPr>
          <p:cNvPr id="1026" name="Picture 2" descr="http://1.bp.blogspot.com/-QZN0I5G3i28/TgtIMmWhaoI/AAAAAAAAAD0/ltExlvgZlYw/s1600/Samuel+rebukes+Sau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127176"/>
            <a:ext cx="2798068" cy="339816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2996952"/>
            <a:ext cx="6012160" cy="3970318"/>
          </a:xfrm>
          <a:prstGeom prst="rect">
            <a:avLst/>
          </a:prstGeom>
        </p:spPr>
        <p:txBody>
          <a:bodyPr wrap="square">
            <a:spAutoFit/>
          </a:bodyPr>
          <a:lstStyle/>
          <a:p>
            <a:pPr algn="ctr"/>
            <a:r>
              <a:rPr lang="es-CO" sz="2800" dirty="0"/>
              <a:t>No fue el sincero deseo de hacer lo correcto lo que lo movió a esa admisión, </a:t>
            </a:r>
            <a:r>
              <a:rPr lang="es-CO" sz="2800" i="1" u="sng" dirty="0"/>
              <a:t>sino el temor de perder el derecho a su reino</a:t>
            </a:r>
            <a:r>
              <a:rPr lang="es-CO" sz="2800" dirty="0"/>
              <a:t>.  Sólo cuando se vio frente a esa perspectiva, fingió arrepentimiento con el propósito de salvar su puesto de rey, de ser eso posible.  La alabanza humana significaba más para él que la aprobación divina.    </a:t>
            </a:r>
            <a:endParaRPr lang="es-CO" sz="2800" dirty="0"/>
          </a:p>
        </p:txBody>
      </p:sp>
    </p:spTree>
    <p:extLst>
      <p:ext uri="{BB962C8B-B14F-4D97-AF65-F5344CB8AC3E}">
        <p14:creationId xmlns:p14="http://schemas.microsoft.com/office/powerpoint/2010/main" val="1557176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77500" lnSpcReduction="20000"/>
          </a:bodyPr>
          <a:lstStyle/>
          <a:p>
            <a:pPr marL="0" indent="0" algn="ctr">
              <a:buNone/>
            </a:pPr>
            <a:r>
              <a:rPr lang="es-CO" b="1" u="sng" dirty="0"/>
              <a:t>Perdona, pues, ahora mi pecado</a:t>
            </a:r>
            <a:r>
              <a:rPr lang="es-CO" b="1" dirty="0" smtClean="0"/>
              <a:t>.</a:t>
            </a:r>
            <a:r>
              <a:rPr lang="es-CO" dirty="0" smtClean="0"/>
              <a:t> Cuán diferente fue este pedido del que presentaron los israelitas en Mizpa cuando clamaron: “</a:t>
            </a:r>
            <a:r>
              <a:rPr lang="es-CO" i="1" u="sng" dirty="0" smtClean="0"/>
              <a:t>Contra Jehová hemos pecado... No ceses de clamar por nosotros a Jehová</a:t>
            </a:r>
            <a:r>
              <a:rPr lang="es-CO" dirty="0" smtClean="0"/>
              <a:t>… y el Señor lo oyó».</a:t>
            </a:r>
          </a:p>
          <a:p>
            <a:pPr marL="0" indent="0" algn="ctr">
              <a:buNone/>
            </a:pPr>
            <a:r>
              <a:rPr lang="es-CO" dirty="0" smtClean="0">
                <a:solidFill>
                  <a:srgbClr val="FF0000"/>
                </a:solidFill>
              </a:rPr>
              <a:t>(1Sa.7:6-8).</a:t>
            </a:r>
            <a:r>
              <a:rPr lang="es-CO" dirty="0" smtClean="0"/>
              <a:t>  </a:t>
            </a:r>
          </a:p>
          <a:p>
            <a:pPr marL="0" indent="0" algn="ctr">
              <a:buNone/>
            </a:pPr>
            <a:endParaRPr lang="es-CO" dirty="0" smtClean="0"/>
          </a:p>
          <a:p>
            <a:pPr marL="0" indent="0" algn="ctr">
              <a:buNone/>
            </a:pPr>
            <a:r>
              <a:rPr lang="es-CO" dirty="0" smtClean="0"/>
              <a:t>Pregunto: </a:t>
            </a:r>
            <a:r>
              <a:rPr lang="es-CO" b="1" i="1" dirty="0" smtClean="0">
                <a:solidFill>
                  <a:srgbClr val="FF0000"/>
                </a:solidFill>
              </a:rPr>
              <a:t>El </a:t>
            </a:r>
            <a:r>
              <a:rPr lang="es-CO" b="1" i="1" dirty="0">
                <a:solidFill>
                  <a:srgbClr val="FF0000"/>
                </a:solidFill>
              </a:rPr>
              <a:t>pecado de Saúl ¿fue contra Samuel o contra el Señor? </a:t>
            </a:r>
            <a:endParaRPr lang="es-CO" b="1" i="1" dirty="0" smtClean="0">
              <a:solidFill>
                <a:srgbClr val="FF0000"/>
              </a:solidFill>
            </a:endParaRPr>
          </a:p>
          <a:p>
            <a:pPr marL="0" indent="0" algn="ctr">
              <a:buNone/>
            </a:pPr>
            <a:r>
              <a:rPr lang="es-CO" dirty="0" smtClean="0"/>
              <a:t>¿</a:t>
            </a:r>
            <a:r>
              <a:rPr lang="es-CO" dirty="0"/>
              <a:t>Estaba tan preocupado por el cambio de corazón que necesitaba como estaba de perder su prestigio ante el pueblo, ante la posibilidad de que perdiera el reino? </a:t>
            </a:r>
            <a:endParaRPr lang="es-CO" dirty="0" smtClean="0"/>
          </a:p>
          <a:p>
            <a:pPr marL="0" indent="0">
              <a:buNone/>
            </a:pPr>
            <a:endParaRPr lang="es-CO" dirty="0"/>
          </a:p>
          <a:p>
            <a:pPr marL="0" indent="0" algn="ctr">
              <a:buNone/>
            </a:pPr>
            <a:r>
              <a:rPr lang="es-CO" dirty="0" smtClean="0"/>
              <a:t> </a:t>
            </a:r>
            <a:r>
              <a:rPr lang="es-CO" dirty="0"/>
              <a:t>Sus acciones futuras debían revelar claramente la verdadera razón de su conducta</a:t>
            </a:r>
            <a:r>
              <a:rPr lang="es-CO" dirty="0" smtClean="0"/>
              <a:t>. ¿Qué hiso Saúl más adelante?  (1), Trató de matar a David </a:t>
            </a:r>
            <a:r>
              <a:rPr lang="es-CO" dirty="0" smtClean="0">
                <a:solidFill>
                  <a:srgbClr val="FF0000"/>
                </a:solidFill>
              </a:rPr>
              <a:t>(1 Sam.19:1)</a:t>
            </a:r>
            <a:r>
              <a:rPr lang="es-CO" dirty="0" smtClean="0"/>
              <a:t>. (2), consultó a una pitonisa</a:t>
            </a:r>
            <a:r>
              <a:rPr lang="es-CO" dirty="0" smtClean="0">
                <a:solidFill>
                  <a:srgbClr val="FF0000"/>
                </a:solidFill>
              </a:rPr>
              <a:t> (1 Sam.28:7-8). </a:t>
            </a:r>
            <a:endParaRPr lang="es-CO" i="1" u="sng" dirty="0">
              <a:solidFill>
                <a:srgbClr val="FF0000"/>
              </a:solidFill>
            </a:endParaRPr>
          </a:p>
          <a:p>
            <a:endParaRPr lang="es-CO" dirty="0"/>
          </a:p>
        </p:txBody>
      </p:sp>
    </p:spTree>
    <p:extLst>
      <p:ext uri="{BB962C8B-B14F-4D97-AF65-F5344CB8AC3E}">
        <p14:creationId xmlns:p14="http://schemas.microsoft.com/office/powerpoint/2010/main" val="323563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63396" y="260648"/>
            <a:ext cx="8229600" cy="1296144"/>
          </a:xfrm>
        </p:spPr>
        <p:txBody>
          <a:bodyPr>
            <a:noAutofit/>
          </a:bodyPr>
          <a:lstStyle/>
          <a:p>
            <a:pPr marL="0" indent="0" algn="ctr">
              <a:buNone/>
            </a:pPr>
            <a:r>
              <a:rPr lang="es-CO" sz="2800" b="1" i="1" dirty="0"/>
              <a:t>Esto debe </a:t>
            </a:r>
            <a:r>
              <a:rPr lang="es-CO" sz="2800" b="1" i="1" dirty="0" smtClean="0"/>
              <a:t>entenderse </a:t>
            </a:r>
            <a:r>
              <a:rPr lang="es-CO" sz="2800" b="1" i="1" dirty="0"/>
              <a:t>con </a:t>
            </a:r>
            <a:r>
              <a:rPr lang="es-CO" sz="2800" b="1" i="1" dirty="0" smtClean="0"/>
              <a:t>el </a:t>
            </a:r>
            <a:r>
              <a:rPr lang="es-CO" sz="2800" b="1" i="1" dirty="0"/>
              <a:t>principio fundamental de la libre </a:t>
            </a:r>
            <a:r>
              <a:rPr lang="es-CO" sz="2800" b="1" i="1" dirty="0" smtClean="0"/>
              <a:t>elección con que Dios nos dotó.</a:t>
            </a:r>
          </a:p>
        </p:txBody>
      </p:sp>
      <p:sp>
        <p:nvSpPr>
          <p:cNvPr id="4" name="AutoShape 2" descr="data:image/jpeg;base64,/9j/4AAQSkZJRgABAQAAAQABAAD/2wCEAAkGBwgHBgkIBwgKCgkLDRYPDQwMDRsUFRAWIB0iIiAdHx8kKDQsJCYxJx8fLT0tMTU3Ojo6Iys/RD84QzQ5OjcBCgoKDQwNGg8PGjclHyU3Nzc3Nzc3Nzc3Nzc3Nzc3Nzc3Nzc3Nzc3Nzc3Nzc3Nzc3Nzc3Nzc3Nzc3Nzc3Nzc3N//AABEIAKEAeQMBIgACEQEDEQH/xAAbAAABBQEBAAAAAAAAAAAAAAAEAQIDBQYAB//EAD4QAAIBAwEEBwUFBwMFAAAAAAECAwAEESEFEjFBBhMiUWFxgRQykaGxI0JSYsEzU3KCktHwFWPhJTRDorL/xAAXAQEBAQEAAAAAAAAAAAAAAAABAgAD/8QAHREBAQEAAgMBAQAAAAAAAAAAAAERAhIhMUFRYf/aAAwDAQACEQMRAD8A82jFO6+BG3WlUN3Zqrm2gzKViG5nmTrQw186GXc99DCgKkOx4BTUUe1iG7cAx+U61VAU76UHFtd7ULDctcgc3I19KrDlmLNkk8SedcAaRmPDOPShRcjOMiuyv4hSDtdjK45E6VyoGO6CB+ZjikHjwPwoy0v5rchSS6fhP6UC2NOAxwwONKDRSu59rRrgRRl9NSdMeFdbbUSVtyRerJOhzkVSk0lIxpTPDnHWpnhjepSBWYNE2m0ZbYbhG+nceXlQMXTCmYptrdx3Skr2SDjdJGamxWDJLTxTFp61RPGO+nbo40ijPKpFGtC47eVRnXwprporlozvcg2SPOpwu8OHypyoOBHyqdPXQoXTkfWnqcgIdQOA7qJ6nT3efdin9S57IHCt2bqCIHDSne4ORowRsfezp61FIN088+NbW6oWOnCo9albXgNKYRSDOFMY55VIeFMPnSKZTutk/eyf1GkxSbtKS9U44ilHmuKjWKMqCQRmlSIMSCNBWKZTj7wHrU6Ngj7QD1FQLbx91TLbx6ZUYqLYuSi1VCuRcAt3BhT44wTrLnxDVClrC3CMVOltDj9lH6rRsOU6RRu6zce9qixHnJmC9+tE+zW/7mL+mm+ywEjESDPhRsOUMTAG7MvnqcmoJGhLH7Q48SaNe2hH/jWhnjiH3FrbBlDs0Y4MDSb0f46mKR/gFMKx/hqtGVC7Lyam9k8GFSsF+6BTAueHEcgKrRYR42RN9tBnFR5FOlwScDTup3UN+Bv6TSiuifdIwAc8ARpSDMZYdnOdcHP0piANGe8aYrhqCfKgpRKeQFSpcEYodQaeBRipaKW7I5GnreHhu5PfQyISRoasbDZE917iFu8jRR5mjIdD+0EcAAaebqU4O9wrRW3RpAoMsqLnTCLvfWi16PWowM3BzzAXFbP4OzHm4lOu98qhZ3J1Y1tm6M276CQgnh1iD9KrbzotPEGaPtAfeQ5Hr3VvTbrMbzd5puT30XdWctv+0Xsng2NDQjCliZJOppVZlBwxHKm0oGdO/wDtWZG2ck1o/wDUI/wrWeI4+VJgd1azU0kCndbs6cSaVRgH0pVKkbv3QMAHmeZpyDRqWhqiiIYt8nXGOJqNFz8a0fR6wVz7ROoEaHshj77f2FB9Jtk7GUos1yMAjKRE4z4mrWS6S1a5VkYpawiXq1AAxrgD+n50cJbdHjSSeMSSdpFZxlvKobrZjzPenfUC5txENOGM6/OqkRaNh1AYDGRmqS4SDfnl2i6vaQXD78LknfJVd0Ac/Kr+GPcRFPEACikjQYDAYJ5ikKzYkiQbB9pmkDRIHcEPvbi5OFzzI4U/Y07va2Lyqyy7SlkYMpxuDBZfkAKj6Yb8tvZbKts9bezBRgcACNfiQfStZHsBNzZawOEjsD2VxneXcK48KCqNobDgu0YMiLI2ng/n3HxrzfpDsSXZc57LdUTgZ4qe417NtCS3sIHuLuRYoEHadjoKoNpxWO3tmSGzlSYjKjdzkka4IOoI/wA41zszzFyvHmXBpVIGvNcMM+FG31o1vK0bcjp5UKmFfJ4Yp36pFOqCXMYZV47rDhUNEzSmUxiTO8NMnjTN0d1UlBHoQSuR3UREvZOmNeFQoNPUUTCMqcU0RLbRlpQoHaOAPM8K3bWSRbHmhUBjHbuo7OucHJ+NZbo5CJdrQKdd197HkM1vhNb2sSyXUyRhjgF9MnyogqkttjXLW2EhglFzFH9rIe3FhQMAY8M1cR3NvvdS8ojlQapL2W89eNXNsiTQh4yHRhlSNQaG2tsWLaVsI5Mq4OUkVQSvx5VaUSJnxHhRMURJGCPhVDDYbX2GuFX2y1HJc6DwGpHpkVa221bVrV51cAxqWaNzhgQOFZi7EtTtPpfdXbdqHZyCGI40Mhzn1GvyreQxYAyMVV9EdmDZ+xojL+2mzNKTxLNr9NPSraSZRnUVJis6Q2UN3Z4kEp6mRJlEK7zEoc4A554etZno+LmV9o3l7aTWc9xKG6tlAAUDAA7zjicfStTNeDf3Bkk6ZxpVFebajh2pFYGC4MkuiOFG6eZ1zyrMwfTnZ6xXRmjBVG7YGMYHMfGseq9r4g16X03jV7ANhjuOUz4MP+K830V28eHz/vXOeNjrKjMKoFZc5YkEk5pN2iN3MK55S4z5j/iocfm+VGryBVHHTHaGnoaMtVySPWhR77J/uKf/AFP96sLdcOPLHzro4xbdFB/1tEBxkPjT8tbW8tJo3t9owiOYwIyGKRT2t4jUY51h9iyCz23DIfdWVCf4WGD9PnXr2zU0xneIOCcVoKZsXZzwWUccgAfVmA4AnXAqze3jijaWYhEXix4CpLSe2e4NurnfB3T2Tje44z31cXGxk2jZtC7budQe6qCotbKG8jDwOrodMqc1XdIuittcQrKm5HdDI3jHvAqRrnUHPcc1sNkbGi2NZtGjb7M5dmxzwBp8BVftRs71asoLaVrO1itt9mWJAgJOTgDFBX237Cyu4rS7uQk0vurgnjoMnl60TcnLVSbV2HZbRvI7q4ModMBlRsK4ByM1mW6sUDFidTkeFUW2Ibu9l6tLe3Me8rR3JbDxYOTpzPl31ZTTYVmZgqgZJPAVWbL2pHtOKSWJWVEkKDPE6A58M5rME6X7o2bIQvvSLrnjoa84UDr1BHMVuOmdwBaRR6Zdy58QBj9axKaTx5AOmTmuf104pNw+zznkjxt8yP1pns/gakyervEB03M4H5XU/pU3Wf7Z/rqXaWRT6drH72M5/karGzI69BpohyPWqpGIc/xocfykfrRsLlWG7xArq4RZz6NHLkY1Vsdxxg+mBXqfRDaQvdnwSPlpUHVSrjgwHE+Y1rykSq6Kr6jmD9Kv+iG1m2TfAvkxsoEi85EHBh4j/ONAr1TZELJeHeWUXBnLnTsY7+7hW1tZExug1mNn3kc0KSI4ZJBlHB94UfPOViLJKY90ZbAzpVDFxeShYyOdZnaEgO9Tor95raJnY5Zd7Xxqq2xtCCytZLm4PZXkOJPICsAsw3mPhQcra4ohplkiWReDDI1zWd6Q28t0bWOG4jiPWHId2XfGDoN0gn40gTtWz/1Cye261og+MkDOQDnHrVVs20uLO7u0luOsMuJIsoFDaAEnHA6Y+FG7Hm37ILhQY3aM7rEgkHiCdap+lO0hbKsULlblgc/kUjh61NMUHSXaAu79twgxR9lSvA44n41Tb32kZ4HdpsxwdTk86i3vdPMVLpFhCVeefA0MUn/ySKrusb8TfE0TA+7Kue7HyxQPa7qJF1Erat/Ev0NFRtroeVAqdT5iiI2xVuMWcEnAUWXDFSGZHTUMvEGqiOWikk7fGhTY9GulVxsqRYplDIxyYvut4oeR8PrXodptm123aGG1ucCRCHThIvfpzrxJnEnZYAqeRFSwXVxBkxOXUYI3zqP5v75rB7w8yKNxdAq4HgKznSKGS59llS3W6jglLvblgN/TAIzoSO6sHZdMNo2+Q88joeCTJvgevGiZOnl4ysGhtW0xqDr86dGNTsaF7W1lEsYgEkrSJAGz1Snl+ulJtOC1uoGW7hjkiXDfajsj15Vjpeml8ybsawQgDHYTe+uapNobWurz/up5JNNAzYA9OFbWxo9q9IrWyj9l2QFYgYDqOxH/AAjnWXeV3kMkjlnJySeZoMvp3UnW8amqkLOR54ocmnO2c1CzcRSaJRiSDTuz41Ch7A8DS7/j8qky+AAOtToaHHGpkNdHJOuM1KrY5iokomMcNalRUDEaK7afdUn6UVDHM+eriY+hH1pbcge8fXFGRmJTqx789WMtRpCi2ujp1YB0xllyfnTLi2njHaQajPYYHHwqy65FGVDgZ4Zxp8KGlkDgkAne+VY4r+rI97SmNu4IqaQYz2DUDt4AVmSWcK3VyIWcR7wJDEaDAz+lHpsVXmeI3IVkIzmPOhYgE66cDp5d9U5ORUZwNdPDwqbOV9UzPsXEGxjNI8bTlWU4JEW9r2sDjxIXPr8Qbyy9ntVn6wsGZVH2eAcoGPazyzj/ADQMhSPugd1QlkBOoz4CmTl+i2fiaNtfpT81BGwJ7NS5pEBipoq6uq0JVoxOFdXVJgmP3RRB4p5V1dRPaoWfnSx/sj611dWqgM37Q0I3GurqyK77lQNXV1Y0xuFDtxrq6qiEtvU9dXVPJfF//9k="/>
          <p:cNvSpPr>
            <a:spLocks noChangeAspect="1" noChangeArrowheads="1"/>
          </p:cNvSpPr>
          <p:nvPr/>
        </p:nvSpPr>
        <p:spPr bwMode="auto">
          <a:xfrm>
            <a:off x="0" y="-1193800"/>
            <a:ext cx="1847850" cy="24669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4 Rectángulo"/>
          <p:cNvSpPr/>
          <p:nvPr/>
        </p:nvSpPr>
        <p:spPr>
          <a:xfrm>
            <a:off x="539552" y="1916832"/>
            <a:ext cx="4572000" cy="3539430"/>
          </a:xfrm>
          <a:prstGeom prst="rect">
            <a:avLst/>
          </a:prstGeom>
        </p:spPr>
        <p:txBody>
          <a:bodyPr>
            <a:spAutoFit/>
          </a:bodyPr>
          <a:lstStyle/>
          <a:p>
            <a:pPr algn="ctr"/>
            <a:r>
              <a:rPr lang="es-CO" sz="3200" i="1" dirty="0">
                <a:solidFill>
                  <a:srgbClr val="FF0000"/>
                </a:solidFill>
              </a:rPr>
              <a:t>Si Dios, por medio de su Espíritu, hubiera impuesto su voluntad a Saúl en contra de los deseos de éste, Dios habría hecho del rey una mera </a:t>
            </a:r>
            <a:r>
              <a:rPr lang="es-CO" sz="3200" i="1" dirty="0" smtClean="0">
                <a:solidFill>
                  <a:srgbClr val="FF0000"/>
                </a:solidFill>
              </a:rPr>
              <a:t>máquina.</a:t>
            </a:r>
            <a:endParaRPr lang="es-CO" sz="3200" i="1" dirty="0">
              <a:solidFill>
                <a:srgbClr val="FF0000"/>
              </a:solidFill>
            </a:endParaRPr>
          </a:p>
        </p:txBody>
      </p:sp>
      <p:pic>
        <p:nvPicPr>
          <p:cNvPr id="2052" name="Picture 4" descr="http://bimg2.mlstatic.com/relot-de-paret_MCO-F-2811798181_06201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2132856"/>
            <a:ext cx="2619375" cy="3495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786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fltVal val="0"/>
                                          </p:val>
                                        </p:tav>
                                        <p:tav tm="100000">
                                          <p:val>
                                            <p:strVal val="#ppt_w"/>
                                          </p:val>
                                        </p:tav>
                                      </p:tavLst>
                                    </p:anim>
                                    <p:anim calcmode="lin" valueType="num">
                                      <p:cBhvr>
                                        <p:cTn id="8" dur="1000" fill="hold"/>
                                        <p:tgtEl>
                                          <p:spTgt spid="2052"/>
                                        </p:tgtEl>
                                        <p:attrNameLst>
                                          <p:attrName>ppt_h</p:attrName>
                                        </p:attrNameLst>
                                      </p:cBhvr>
                                      <p:tavLst>
                                        <p:tav tm="0">
                                          <p:val>
                                            <p:fltVal val="0"/>
                                          </p:val>
                                        </p:tav>
                                        <p:tav tm="100000">
                                          <p:val>
                                            <p:strVal val="#ppt_h"/>
                                          </p:val>
                                        </p:tav>
                                      </p:tavLst>
                                    </p:anim>
                                    <p:anim calcmode="lin" valueType="num">
                                      <p:cBhvr>
                                        <p:cTn id="9" dur="1000" fill="hold"/>
                                        <p:tgtEl>
                                          <p:spTgt spid="2052"/>
                                        </p:tgtEl>
                                        <p:attrNameLst>
                                          <p:attrName>style.rotation</p:attrName>
                                        </p:attrNameLst>
                                      </p:cBhvr>
                                      <p:tavLst>
                                        <p:tav tm="0">
                                          <p:val>
                                            <p:fltVal val="90"/>
                                          </p:val>
                                        </p:tav>
                                        <p:tav tm="100000">
                                          <p:val>
                                            <p:fltVal val="0"/>
                                          </p:val>
                                        </p:tav>
                                      </p:tavLst>
                                    </p:anim>
                                    <p:animEffect transition="in" filter="fade">
                                      <p:cBhvr>
                                        <p:cTn id="10" dur="1000"/>
                                        <p:tgtEl>
                                          <p:spTgt spid="205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440160"/>
          </a:xfrm>
        </p:spPr>
        <p:txBody>
          <a:bodyPr>
            <a:normAutofit lnSpcReduction="10000"/>
          </a:bodyPr>
          <a:lstStyle/>
          <a:p>
            <a:pPr marL="0" indent="0" algn="ctr">
              <a:buNone/>
            </a:pPr>
            <a:r>
              <a:rPr lang="es-CO" dirty="0" smtClean="0"/>
              <a:t>Es aquí donde algunos se equivocan. Porque </a:t>
            </a:r>
            <a:r>
              <a:rPr lang="es-CO" dirty="0"/>
              <a:t>l</a:t>
            </a:r>
            <a:r>
              <a:rPr lang="es-CO" dirty="0" smtClean="0"/>
              <a:t>as </a:t>
            </a:r>
            <a:r>
              <a:rPr lang="es-CO" dirty="0"/>
              <a:t>Escrituras a veces presentan a Dios como si él hiciera lo </a:t>
            </a:r>
            <a:r>
              <a:rPr lang="es-CO" dirty="0" smtClean="0"/>
              <a:t>que </a:t>
            </a:r>
            <a:r>
              <a:rPr lang="es-CO" dirty="0"/>
              <a:t>impide directamente. </a:t>
            </a:r>
            <a:endParaRPr lang="es-CO" dirty="0" smtClean="0"/>
          </a:p>
        </p:txBody>
      </p:sp>
      <p:sp>
        <p:nvSpPr>
          <p:cNvPr id="4" name="3 Rectángulo"/>
          <p:cNvSpPr/>
          <p:nvPr/>
        </p:nvSpPr>
        <p:spPr>
          <a:xfrm>
            <a:off x="2699792" y="2348880"/>
            <a:ext cx="3312368" cy="3416320"/>
          </a:xfrm>
          <a:prstGeom prst="rect">
            <a:avLst/>
          </a:prstGeom>
        </p:spPr>
        <p:txBody>
          <a:bodyPr wrap="square">
            <a:spAutoFit/>
          </a:bodyPr>
          <a:lstStyle/>
          <a:p>
            <a:pPr algn="ctr"/>
            <a:r>
              <a:rPr lang="es-CO" sz="2400" dirty="0"/>
              <a:t>En realidad, al dar a Satanás una oportunidad para demostrar sus principios, Dios limitaría su propio poder.  Por supuesto, había límites que Satanás no podría sobrepasar </a:t>
            </a:r>
            <a:r>
              <a:rPr lang="es-CO" sz="2400" dirty="0">
                <a:solidFill>
                  <a:srgbClr val="FF0000"/>
                </a:solidFill>
              </a:rPr>
              <a:t>(lea Job.1:12; Job.2:6</a:t>
            </a:r>
            <a:r>
              <a:rPr lang="es-CO" sz="2400" dirty="0" smtClean="0">
                <a:solidFill>
                  <a:srgbClr val="FF0000"/>
                </a:solidFill>
              </a:rPr>
              <a:t>)</a:t>
            </a:r>
            <a:r>
              <a:rPr lang="es-CO" sz="2400" dirty="0" smtClean="0"/>
              <a:t>,</a:t>
            </a:r>
            <a:endParaRPr lang="es-CO" sz="2400" dirty="0"/>
          </a:p>
        </p:txBody>
      </p:sp>
      <p:pic>
        <p:nvPicPr>
          <p:cNvPr id="1026" name="Picture 2" descr="http://3.bp.blogspot.com/_-o8x6WpJZvw/SkV8fOdTLGI/AAAAAAAAAQw/n8g9R-XQ99g/s320/job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348880"/>
            <a:ext cx="2808312" cy="34563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2.bp.blogspot.com/-AxcOK4Ki20o/Tl5sxmt_n-I/AAAAAAAAO2Q/xf7fTLGH5b4/s400/000%2BANJO%2BOMAEL%2BNOV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3" y="2348880"/>
            <a:ext cx="2664296" cy="3495675"/>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 y="5927465"/>
            <a:ext cx="9144000" cy="954107"/>
          </a:xfrm>
          <a:prstGeom prst="rect">
            <a:avLst/>
          </a:prstGeom>
        </p:spPr>
        <p:txBody>
          <a:bodyPr wrap="square">
            <a:spAutoFit/>
          </a:bodyPr>
          <a:lstStyle/>
          <a:p>
            <a:pPr algn="ctr"/>
            <a:r>
              <a:rPr lang="es-CO" sz="2800" dirty="0"/>
              <a:t> pero dentro de su esfera limitada tendría el permiso divino para actuar</a:t>
            </a:r>
          </a:p>
        </p:txBody>
      </p:sp>
    </p:spTree>
    <p:extLst>
      <p:ext uri="{BB962C8B-B14F-4D97-AF65-F5344CB8AC3E}">
        <p14:creationId xmlns:p14="http://schemas.microsoft.com/office/powerpoint/2010/main" val="3906180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 calcmode="lin" valueType="num">
                                      <p:cBhvr>
                                        <p:cTn id="14" dur="500" fill="hold"/>
                                        <p:tgtEl>
                                          <p:spTgt spid="1028"/>
                                        </p:tgtEl>
                                        <p:attrNameLst>
                                          <p:attrName>ppt_w</p:attrName>
                                        </p:attrNameLst>
                                      </p:cBhvr>
                                      <p:tavLst>
                                        <p:tav tm="0">
                                          <p:val>
                                            <p:fltVal val="0"/>
                                          </p:val>
                                        </p:tav>
                                        <p:tav tm="100000">
                                          <p:val>
                                            <p:strVal val="#ppt_w"/>
                                          </p:val>
                                        </p:tav>
                                      </p:tavLst>
                                    </p:anim>
                                    <p:anim calcmode="lin" valueType="num">
                                      <p:cBhvr>
                                        <p:cTn id="15" dur="500" fill="hold"/>
                                        <p:tgtEl>
                                          <p:spTgt spid="1028"/>
                                        </p:tgtEl>
                                        <p:attrNameLst>
                                          <p:attrName>ppt_h</p:attrName>
                                        </p:attrNameLst>
                                      </p:cBhvr>
                                      <p:tavLst>
                                        <p:tav tm="0">
                                          <p:val>
                                            <p:fltVal val="0"/>
                                          </p:val>
                                        </p:tav>
                                        <p:tav tm="100000">
                                          <p:val>
                                            <p:strVal val="#ppt_h"/>
                                          </p:val>
                                        </p:tav>
                                      </p:tavLst>
                                    </p:anim>
                                    <p:animEffect transition="in" filter="fade">
                                      <p:cBhvr>
                                        <p:cTn id="16" dur="500"/>
                                        <p:tgtEl>
                                          <p:spTgt spid="102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500" fill="hold"/>
                                        <p:tgtEl>
                                          <p:spTgt spid="1026"/>
                                        </p:tgtEl>
                                        <p:attrNameLst>
                                          <p:attrName>ppt_w</p:attrName>
                                        </p:attrNameLst>
                                      </p:cBhvr>
                                      <p:tavLst>
                                        <p:tav tm="0">
                                          <p:val>
                                            <p:fltVal val="0"/>
                                          </p:val>
                                        </p:tav>
                                        <p:tav tm="100000">
                                          <p:val>
                                            <p:strVal val="#ppt_w"/>
                                          </p:val>
                                        </p:tav>
                                      </p:tavLst>
                                    </p:anim>
                                    <p:anim calcmode="lin" valueType="num">
                                      <p:cBhvr>
                                        <p:cTn id="22" dur="500" fill="hold"/>
                                        <p:tgtEl>
                                          <p:spTgt spid="1026"/>
                                        </p:tgtEl>
                                        <p:attrNameLst>
                                          <p:attrName>ppt_h</p:attrName>
                                        </p:attrNameLst>
                                      </p:cBhvr>
                                      <p:tavLst>
                                        <p:tav tm="0">
                                          <p:val>
                                            <p:fltVal val="0"/>
                                          </p:val>
                                        </p:tav>
                                        <p:tav tm="100000">
                                          <p:val>
                                            <p:strVal val="#ppt_h"/>
                                          </p:val>
                                        </p:tav>
                                      </p:tavLst>
                                    </p:anim>
                                    <p:animEffect transition="in" filter="fade">
                                      <p:cBhvr>
                                        <p:cTn id="23" dur="500"/>
                                        <p:tgtEl>
                                          <p:spTgt spid="1026"/>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474840" cy="4680520"/>
          </a:xfrm>
        </p:spPr>
        <p:txBody>
          <a:bodyPr>
            <a:normAutofit fontScale="92500"/>
          </a:bodyPr>
          <a:lstStyle/>
          <a:p>
            <a:pPr marL="0" indent="0" algn="ctr">
              <a:buNone/>
            </a:pPr>
            <a:r>
              <a:rPr lang="es-CO" sz="3500" dirty="0" smtClean="0"/>
              <a:t>De </a:t>
            </a:r>
            <a:r>
              <a:rPr lang="es-CO" sz="3500" dirty="0"/>
              <a:t>esa manera, aunque sus actos son contrarios a la voluntad divina, no puede hacer nada a menos que Dios se lo permita, y todo lo que hacen él y sus malos espíritus, es hecho con el permiso de Dios</a:t>
            </a:r>
            <a:r>
              <a:rPr lang="es-CO" sz="3500" dirty="0" smtClean="0"/>
              <a:t>.</a:t>
            </a:r>
            <a:endParaRPr lang="es-CO" sz="3500" dirty="0"/>
          </a:p>
          <a:p>
            <a:endParaRPr lang="es-CO" dirty="0"/>
          </a:p>
        </p:txBody>
      </p:sp>
      <p:sp>
        <p:nvSpPr>
          <p:cNvPr id="4" name="AutoShape 2" descr="data:image/jpeg;base64,/9j/4AAQSkZJRgABAQAAAQABAAD/2wCEAAkGBhQSERQUEhQWFRQVFxQYGBgUGBcUFxYXFxgXFRcXFxcXHCYeFxkkGRQVHy8gIycpLCwsFR4xNTAqNSYrLCkBCQoKDgwOGg8PGiwlHyQpLCwsLCwsLCwsLCwsKSwsKSwsLCwsLCwpLCwsLCwsLCwsKSwpLCwpLCwsLCwsLCwpLP/AABEIAMIBAwMBIgACEQEDEQH/xAAcAAABBQEBAQAAAAAAAAAAAAAEAAIDBQYBBwj/xABCEAABAwIDBAgCCQEIAgMBAAABAAIRAwQSITEFQVFhBhMicYGRobEywRQjQlJictHh8AcVJDOCkqKy8WNzNENTFv/EABkBAAMBAQEAAAAAAAAAAAAAAAIDBAEABf/EAC0RAAICAQMDAwMEAgMAAAAAAAABAhEDEiExBEFREyJhMnGRM4Gh8FKxBRQj/9oADAMBAAIRAxEAPwDQbf2j1VEwe07st4zx8FhcJJy04q36TXeOsRPZZl471T0pcYGiQz2cjthVCkpLqsGtgZkrjKMBCvMuQgElGiTvgqckgQVynRMKF7jvCFm1QFtMyPNbDoNY4sHAf9rI3QxZL0XoKyI4AIlG2kBxbNQaAptDRpmoalaFPtOpEeKqqtWUc+TMUNStklWuuU5JUTGSj6FHInQDMnkk1Y+TUUOp00Q1nesFtvpfULyKLsDBllEnmSuWG2CWkOqFj5yeS4nxz0U8uojF1R3/AFpSVtnoIXQVm+jnSMuPU1iXPnsuygt+9O8LSAAktBzGccuPMKnHJTVxJMkHB1I6XIPaomi8cvbNEqG8/wAN/wCV3sV0uDIqmjz593hqNnSV6M4TSZ4LyzaVQ4h3r1NuVJk8G+wVGJeygsz9wRb6JyZRKc45rp8E/cRcuhNBXZS7NodiXSUwFIFGmY0D7W/wKv5Hey8zq1CvTdo/4NT8jvZeX3DUvN2PV/4/hkF3LqeWoWfvGB4g6haA/Ae9Z/aFMzIQxLcq2M7cMLTBTaVWDmrC9p4xO8KpdkqE7PDyR0SC8A3GAkgMZSXUB6vwbetVnFOpPuirGmIUVMZElT0jDe8JLLBVX8ENQeN5RrKchU5ALzyMLGYw1twQTByTK1wd6dRpBNr1GhYcQPfJHevRuhTxPgF5m4wct69F6DOHHOBlv8EyPKF3aZqttjJp5lVjWq52q2WdxCAo2/Fdk+oPDKsZ2jRWf6b9InUD1NMNIgF5ccgToOZj3WqY4CTwBPkJXjG2q7q9RziQZc4iTqSc/wCclPkft0+Q8dylfgsNsV6ZoU8EYvic4RmfDcgv7cloa5rSRkCdfTVVFAO0EwrGxp9oSovTUVvuV63L4Fc7SqdggEYTqMj3dyv7HpvVlgnCJEu+JwbPawzpMKB4ackNS2c19akwZY3taY4ErYSXCRuTHtbZ67abRp3DBUpEkb5EHyUW03xSqflPrkgdh2fUNfTBJbj7M5mAIkxzTekV1honmfbNXanJb8nmqCUqXBiq1Hrbmmwb3ie4ar0u+/8ArHP5LAdFDN60kTk7w5r0K7ALm8pKrgqiLm7kT0uCVQ9sDiJ8lymVDfVsDsX4fn+6ydUKSt0TsIMndn6JSoXZMA/D6wobB/1bc51SJunXwEo7WFlOBUYckStizKGbQd9TU/I72Xl17qV6hc503/ld7FeZXjJJQ5XdHp9BxIEqH6p3eqWoclePb9S7vVNSaCS0kDh3rUXvkrm0wXEcifJUt1Th3iru+YWkHMRvVbeVQ/dB90yLPM6qK4ZXEpLpakmnnUbwUiGgHVStduSOYTKTYdnopi8feVThDWiOKqWBzZylXr6YiUDdMGpK6zGjli/Ec8k28toRttbsAETJQt/Og8ZWGtbFW52YW06J3EOasTWeZC0PRu9wuhGKjyewVGywqvxwrCzfiYOBVNduwkg7pRZvIOFW3EbtdxNtWLTBDHfzyXkVR5hsDIuMnhBkL1Zr8bXMOTXgg+K8w2jZVKFapReBBOJp4jcQo8q4ZfiWl18nLHDodSq3aFItrQS5oObSJPoEUwZyiatyCO0EiMtLspyY9argFsdqvIcH54WkyNXRkFf9BCKl015Dvq2OeMiBiAyEzz9FWbLsmVRcYhAbRcRHEuaB7rW9EtmNo0Gua4k1JmdwaYAB1gnPwTI6btInkpaavY1VOoqXpRcSMPAT5/8ASs6b8wsxt69kvPE+gyHsm2K07hf9P6WKq92eQ91tbjN/dAWf/p3ZYaBeftkx3K3ZVmo4/iI8svkr1wiJ7yYdSOig2wycHMx7Iinqlesks5On0QzXtFxdSTBL6pAPkotmMhmeuJ3yj0S2idO8IksiCPtAT3jf5eymlu2x3EUh4XZTWrsoEwaE74Xdx9l5ndHNelzke4+y80uhmVzdpHodDs2QVP8AAd3rMXBWlqOHUPjisxV3pqLMnBD/AGrlhqCRx3qvu6QHabmCn3dKZVa2sWy2SmxXg8rNkf0yOipyXU7GEkZIegOyC7UZ2J4Qe9KqMvL5KVzvqj5KcuBaNQvI4DcpatuBqZQTqhpCdZSfidm45cFwCZLQJDsLXSBryXbsbzmhrd0OdBhK6uCRquZt7A17REZap+ya+Go2d+XmuUWuqODWAucdAFfWOyKds01Kwp1n5YaZc4AH/KO0fRF23MUW3aN/0QuyaUEyQTqT8/kpttWxxBw0Puqd3SujbvptbSaMRio5mQBaASBxgnXkh9p/1Bdl1QbhI1InPP2yRTajD3A44yeS4os6dueB8l5501r/AN8dP2Wsb/tB9yUZedL6r5+td3N7I9Fmbt5e5xO8+KilkUti/TKO7JA9Mq1CM2wfCUJm3TMcFNZ1GvMThcTAkwB4pejuN9W9mW/R62NZ5YAabTnUcNMAzIy5xA4lb2iRADRDQAGjgBoENsjZ9F1PDQeCQBi/8jgNRO7WAp2tLcjkQmJUrAvVsE16+BjncBlzJyCxd8S84RvyVztu++zOmZ79yD6KWXW3IkSG5ngmQjqZNkdI3+waXVWrAREN7lynRjPjnHep76oGsA/kDNB2zyTLlcyGPdllQ1U10clEBEKSsJahltFgdyo2m74RxKMpv7I5R7KC5tsRGYEd6IYzXf4QolJKx74Q4FIJFp4eZTS6N7R6pbZhI4ZHuPsvNbxeiOr5HMnI6ZLzi9RqSfBd0aabsGYB1LzuxfJZqoYdyWrbQm1qH8R9lkLqqMUSnIryypDLi3kEjNZ+u3tK/NeBkhbjCdW+OibF0ed1EFNbMpsKSnNNdTLPP0M2t9tDEAAOEnl/IRdD4c0DVoCQOSLZTOH9FOy1cjNpMkDkhxUxN7OeuiPcJZnnkgKZFNmWpzWo58kYuQABK6KONwaEKamclXey6QawuOU+yyTrcKC1ugq0t20WnCc3an5Dkq+vdTUaJymT3DtH2Xbq/nIKHZloatQnPA3XvO7ylTxuc0WTqENgpw+ppOOvWOn/ADgx8lHdN7I4IxsVG12AZ9lzRzAy/wCKhtAKjcP3hLe/h8lZkipqiCMtErKOta72nwTKTcjO4FHVtnuzNOTG4fEO8KCm4kEOEO35QoJRlHkui4y4IQ6RG5Q1OyOzmfkjaYaNR+ilN6G/CB6IU6YTja3Z3Y203UyC2QRGa9BstuU67QKnZfudovPRfuOkBW2yrao8gnst+8d+/sjeuTlftRumNbs0b+iD6mLBUaTkYdIJk6g6cle9Fdhmg04m4XT/ADvVRYdI6NE4KDTUqOgEvd2RnESMtSJjgtPW2y3F1YY6oS2XmlowndJOu+NYXo49MFueZlcpNpcAF5dY68A9kCPmVx1fttjRD3VqKTw5pOBwMTk4He0+aht3EunmibCS2NPjU1T4f1QVucgiz8B+a2X0v7EzW4O5/wCIDuCbkd7j6Lpni0KMvH3/AC/ZeQ35/v8AI5Id1f4T4rh7mj+d6aXD8R9FwAbm+Z/RDa7f38IKjrq4AkvAG86AeK8y2xtakyZeHHP4c/XRS/1E25U6zqh2WjKBplvPEz7LE0LJ9V2QJPP907Hxqb2DjleN1HlluemTRRqUwwkuORmAMoPyWaJc4zoiLixwGDEjXMHNDzGisjJNbCcmWcn7mLqDvPknNod6aypJ3+yKp3LRqP8AcFrlJGQp8kX0fkuor6c3h6hJBrn4KNOPyaarbEFp3QfNEtZ2TG4H2Xb5+GmHHcR65IOtfYqLmsOZEkjcNYW8mtUwM7X7OEDM5cgOMruGQJ3BDPtuwHcDHzVtsqmHQ46DTmf0RukgIpydHLLZIEPeNcw0+65tJ7iYGisbishXEAcSosuS3R6WLEoooapdpBBmO9bSxshSotbv1PMnUqo2bRFWqJ0Z2j37vVaKs5W9LH26mS59pUZy3f1dyeDgR5KMsNNzmjVpxN/K7MfNGX1oXODhqCm3dMkB4+JuR5hOaJaJLmnjaK1MZ/aA91B9Ia8doA9+vmFNZ1YzbodRu7wnXGz2POIS0/h0PghSUkZuuCvqbOpnTEPGfdC/2NJ+P0Vm21DeJT2sJ0Ecyh9KN3Qz1Jd2QW9hRpZmXndj0nk0aqR98+ocAynXu5xoOSHvKgaYb2nnU64VJa0urYXE5kFHGCQtzbH0agpy4aNLo5wIH+4qy6L9I+rcG1NCTnvJOsqhrVYpDi4/uhdyizy91FWCKcXZ7Df2wrUSBrEtPMKo2c6WTzHzQnQnpF1jRSfqBkeKsrqn1VUtHwv7Q5HePP3TcM0xLi4vSWodDRCKmWZqut5IHcjy7I8gnz+l/YnktyAhvCfFIu4NC6KjtwA8EiHn9l41rt/CGnRiO4Dw/Vdwu3mPGEw0TvPmUytRGEjEJIPnC238/mjtjzvp7d0XuIYZLT23kZA6dkzv39ywNa5YPgGLm4yr/phaPpuYxwgYZAEGTo4kDn6Qs9StiztOaAPxkAeI1T+nS06n+BeRvVSIXV38Y7gmAE7iVPUuG73NHJoc7ymEOKrToXn/AEj5qyL8ISEUrWROninix/koQt4B3i79EieR/wBTl3uGJrwF/wBnldQfWcj/AKnfqkuqXkPVHx/fweh39x1jAxoyb2jzP6IGhQik4xqCfki7TPF+V3smsMUj3ILop5A2W+MBg5T80VdXbacNG7KE3Z/x+CA2raOxEjv7kvLLsPww21JElTaIKFq3uqq6tRzdc1PQphzcRMjgsjhvcyfUOOxe9GK0mq7kyPMytIDKzewyBQqO/EB5D91cWN5IBVsVoSRMpat2EFwcMjnwQzm4T7hc2nSLT1jNN8KEXeIa5o7p7maiRtuBm3TgU9lTjqhHl2olS0riRvlckrAbChmhLy6IyZm4+nMp5qnT+BKlQLs48VtmVYJZ2eEycyd/NR7Tq5QrOs7CIVLdtLj4hCzmiO8MdWORKaGpu15DqQGfYJPmm0K2S83OvcX4HtRbdFrjq7qnzMeeS9J2xTnqzvDvcFeV2LT1rHNzwuaTHevU9sVYFKPvE+QRYPqF51ugm3bPhCnGhjggtmVicWKJMGBwiB7I18wY1hehkrSyFr3UQQ87yuG3O8+qj6t53ldFmd/qvAbb7NlFLySdW0auCr9u3wpUXOYQX5NHInKUY6g0fE4DxCD2jQpPYWYxORBAJggyNFjuuF+7NXJ4/t/abusc0HFU+285meA7lSUbYvcMTgJOritP0i2DhuHYN8E4soJzIEahVdvs0Yodn3GFdiywjj25ETxylLcj2rsejSjDU6yRMjIA8FV9VG8LZ3mwqFO3bUbm4ugzmPVZW8AzgAd2SLps3qLZt/cHLj0uxlN7RqVMy5pbyfJV1M5ogMVbhYMJPsF/SKXPySQWFJD6a8sbqZ6BbnC151lpHmuVsqfgPknhv1Tjvy91y4bLBzcAldyhDLbJ45ghPu2oa97IaRqCETcPlshLzLuWdNLajO3tDMgoexYe0wd4+fyVncslV1N2Cq08488luCfYV1WPuXOwhLKjPyn9fYKe2qQS07ktnloDnDUuDDyyJHmUVVtw7PQq97ogiE07nKHaFA3NiQZpmRw3hSMnenMcQk6mtmNasEpXDhkfVSOqKWu8b4KGFJztPM5Lt2DshxrZa+qkoX5PZbJPLNMZshszUeTyb+qLZeMpiKbQDx3+KatuQBXwwsE/EdyrCDiDeGZ7yiPjd2jpn+iZYDHW7yAlyZw3bVtFZg+6APMSEI6nC1T9mmrUuz/+WY72Nbl7qjqUgVF1L0zPS6VKUGa3+n9mw0i6ASXEH0Wo2zbTRMatg/I+hKxfQfaApudTcYkyJXoFXNsccvNHgaoj6m1kKSkcLg46dkK1q6OjhuVO+p2GfnjyVoX9gxwHurJuoP7CpK2mQmgT9p3mkLLvTTjP2j5phoHiSvA2+WO38kptBvj0XOpZ95vmm/RDwTxacYHeVqj4gdfyYPpW4fSXxGQb6NCyOLtnvWh6R3INzV4BxGXLL5LOUnS5FjVWE3wW21rgG1ptiC0nxy1WQvVf7QuCWwTkFnrwcFX0cNK/cmzu2CMKJaUPSHFTdaBx8F6LJ4bDl1cxd/kksG2j0ao36kficPIZqO4b8DeZd5ZKa4ZLmNG7PzUDCHVnEZ4QB3cfVTotZDc05e3xPopa1KGTuP8ANFy5eBUaJGcqVjcZ5aDuRNWqBUtLtFPVb5IG8oyFa3VHCXR8MkdyDqFStOLPQUo5IHdnVCbWt95rmO8jr6K7p1JaCOCqNh1WNqva8iKjYzyBM6epV9Qs4EA9kaL0sctUbPKlHTKgWjdg668Cpm4eSg2hUot+IEniP13oSjXL/gpmOJy9UTiDqosatRrfsg+qHdcE5wimNDR2iAqyz6SYKrxULzSmOwKZLefaBS5yaDSTO1XVDoIUTThHa1K2WzrmjctLWOo1W8mmlVHePmPJV21ejApEVGkuaPsnVp58RzS45NTpnShXBVEYKefxHMononbYq9InQ1PZAXVYvdC0PRKnhAJ1Y+fZHKW6FpFrXBoULkn4q1V7R3Hf5LJYOK0/S27L6rWM7TQAQG5yXZk+yrafR59RwLoZloO0f0U/VxUuCzpZ6Hv3KSpkQW6hek9HtpdbbsMgkZHXIjcVSU+hVMjtOf6D5K/2bs8UGBjTIHdPjxSMUZR3ZvU5ITVIBuKfw/8Atd7/APSs2vhuXLXxKrKwitB3uLvMBWDKkAyJz7tyuyy/8m/glfY6ar+PkAmHGd58076T+D1KX0l24NHgvFcl/n/sYk/BGaB3k+JVFtjpba28h1QOfB7LJcZ5kZBQ9ONtVGUXNbA7OLLKZOEDnGsLyCoZJJJJTcOCOTe9heTJKBY3XSDE4kN14lAv2pUOjWjwlSbNr02PBe3G3METGu/vCL2hf0SYotcBvLtZ5AKzTGElFQ/cnbclbkVD7yrxjwQzqrzqSjqlUJnXt5eYVK27CXv3BGNJ4+qJpsI0TvpTdwHmpKVdu/JFbDgoje1xPmkiZZ99vn+ySDX8D9BrmbRe4ufkCMvLJNdRcxgc0mSRPPeihZhlFoGriPQEn5KTaLIp0xxPsP3Qoo3fJTXodjaScy2fCYV7akBsncPXcgLyhNU/gY0DviU63uC5gBWgcMlYOyZ+0Y81X7UYGA7o05hXNQBlNpcYEqj20x1d7adMAlxDR8zPDJLnFNpD8cnFNoD2PYG6q7wxkFxGs/ZaOZKu6ly6m17viY0wCDExrEjODlKstm7IFGj1TDEZF+kuPxOjkMgqnaTxUrMosypszMcGZ+6pjFRWxPJt7siPSCoCGuZh5uzHoi33znNG8cGQQu0bcEGo6Oy10TxJ/QIWjQ6u1qVQYdjgcgIGnf7IrbQtppiIqPywQOLiB+6pbq2YHuY04XA84J8dUbt6kadOmXPeXEBxGgH8lRXdgAWEyWvAIccyHETCTkXttBwfuoEpXTqDw8HBUbmC3L03reWfTDrGNc4tDyBI3TGfgViNpyGhhAncZ3IalcOwhuUDgAPVTNalZSpKEqZuam1bRpxPpDXPB7wCjaG3LOMTGd8kg+UrzR9Ul2ZRFABc4tLk5SUnwen0ek1uPga3yjzlTf8A9bSzzAXnFNp5pzqROmaW2/I5Y4vsbup01pwYKrafTZz3ANbvWU/s1xPaMBXXR2iwXFNurQZJJECM5K5I7TXY314PrW8mCe/Moy3ZLBJAknVZ8bWplxcXsEne5o7t/ABWR6Q2rabcVxSBH42n2Krz7YmqsifYsoYN/uh9obQpUabqjyYby15BVdTplZN1uGeGI+wWa6XdL7StSDGVHOzccmO+6Q05gb15MYtvaH8M7buyl6T9OjWJDWhrS1zYgOJa7WS7flqFi3XHBo8c12pUzyTH5ZnevWxYFBUkSTk5bhjbOs6n1jQBTmMQDQJ4KvqudvcT4/ou/SN0LjKpJiB5JkYtci3T4B3UyVzqDwU9esQYETvUVS6duKakwXscFMqe3pEnP1QpqOXA881ulmJpMt/oo4BJVufNJBofkd6q/wAT1i+Pbpt4Anzy+SfeU8VSkzgJ8z+yaBirnlhHkJ+aJoZ13O3MHsJUiZ6VWV9Zs9Y7i4gdwyTdk2mLCN8wVJWb9Xzdn4kyrXY2xy8FwJGum9NjuA1TKvpE3svDMwwCe+c48EujFoAOtIz+FvlLj7BXtlsHsOG4k4ieABlB02BgAGQYwn/Uf0CJQ31HatqGbSverpnxWfsrctY57vjracmbvP5K7rW4f2qkYRoB9o8+SDrOxOLjoNyY3SAatklURQH4ju4fwJzLXHaUwdHOxHuxF3yTdqjCxg4MJ9EW8YLdgO5rfZaZW5m+lLsYJ4QB5KwuQG0MJ3NEd4Gvoqe/cXPYzi4epVltqplhG/Jb2Fd20VrNhGpD3VNd0T6yrjo70PpVq5pVaj4wz2Yae7MFNt6WENbwACt+j1aL1p/CfcIVCN8Bb1ZjunPRoWVwKdN7nNLGul0TmSIy7ln21qm4+i339XD/AHth/wDC3/k5YEu4aLdKF213CbetU3vLRyjNdrV6hJw1HAd5UOPyTHvKzSvAet1y/wAkrGb3vJ8SkKgAyGo35lDkneuQeKLSBr8Dm0giqlEMA+8orahPDJKrViTILvQLqOVJbjDU14n0TCmsTMQGZK6gBEphKa6qCmGoOIR0Lch2GTkimvDG8ygjcgb1wXTd5XGKVCcFKLaBLlE28bMlKttEO7hotM27nXie7cnW9GSoPpY4FPbegfZlYYqCizxSUA2ifupLQ9UT1jZmZL+ZP88FLQP1L3b3nD5n9E2l2aROnBTinDKTY5+eX6rzkz10hzrOWfzf/wBFavZVsKdEneG+6rLe1+FvHPwyA9yrjatTBRMZEkDwH/Scnog5PshM92orucvXtZQfBEuEf6v2lY+8OT/8o9z81aVKri0SZkz5KjuauVUc2+oC7Dk9SOqjnDQ6Bw4lRvGYaNXED1XWPhsqGwdiuWcpd5AortgyewTtl2KphG8sb65ojbtbIMG/XwQ1uwvrtJ0Di4+A/WFBta6l7jwyRswrLGljuSdzBPjoPn5I23HWV8/hp9o940HmhNm1cFKpUOr3QPD9yj9nMwUiTq8z4bvmiFIkomXZ96L2DTxXMzpHvogaBycVa9FmgVmne54HyQ3QfYN/qF0OrXbm1KIacFPDhJhxILnZZRv4rx24quY6C3MGIPFfTzDmeRXlH9VOjTaDvpDPhquILeDokkcijYhuzzJ96TuTDcPK6+6H3Uz6d+FcKb+RF71zE/inC8MfCm/SjwCIG0IuqR8RTC13Erpunck03DuXkuMsXVniU3ql3rXcUxz3cVwLO9UkKHJMl3FdDDxXHDxRHBdFIJnVppprjgnCOS52eSGDEixcdYWx7M5Incuioze4eSFbSUrKAWmon6+n/Af0SUXVDgkuN3PXbj4Wd6smj6xncEkl5vY9tF/a/wCMPyj3KI22OyzvKSSPP+jInX6kSovRkzud7rOXQ/xvzM9kkkXTfpL7BT5YJGQ8U3Yw/vDvyv8Akkkih9QuXYN2Z8bvyH3VReDsO70kkzuY/pB4+pp/zirZw+rb3D2SSRsUiNunirjo4PrqP5m+6SSWxnY9Ct9XfmKxX9Y//iU//af+JSSTWTvn++DxJwTCFxJExA5rVxgXEliOH4QoyEklvc4dhyUUJJLQWdptzUpaJXElxqGvauQkkuO7nMKUZJJLDiVjU5gSSWmltQpDCMh5LiSS4Yf/2Q=="/>
          <p:cNvSpPr>
            <a:spLocks noChangeAspect="1" noChangeArrowheads="1"/>
          </p:cNvSpPr>
          <p:nvPr/>
        </p:nvSpPr>
        <p:spPr bwMode="auto">
          <a:xfrm>
            <a:off x="0" y="-896938"/>
            <a:ext cx="2466975" cy="18478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irg-2009.freevar.com/IRG/Nuestras_Creencias/Gran%20Controver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620688"/>
            <a:ext cx="3659134" cy="41764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7544" y="5373216"/>
            <a:ext cx="8424936" cy="1077218"/>
          </a:xfrm>
          <a:prstGeom prst="rect">
            <a:avLst/>
          </a:prstGeom>
        </p:spPr>
        <p:txBody>
          <a:bodyPr wrap="square">
            <a:spAutoFit/>
          </a:bodyPr>
          <a:lstStyle/>
          <a:p>
            <a:pPr algn="ctr"/>
            <a:r>
              <a:rPr lang="es-CO" sz="3200" dirty="0"/>
              <a:t> Por lo tanto, cuando Dios retiró su Espíritu de </a:t>
            </a:r>
            <a:r>
              <a:rPr lang="es-CO" sz="3200" dirty="0" smtClean="0"/>
              <a:t>Saúl, </a:t>
            </a:r>
            <a:r>
              <a:rPr lang="es-CO" sz="3200" dirty="0"/>
              <a:t>Satanás quedó en libertad de actuar. </a:t>
            </a:r>
          </a:p>
        </p:txBody>
      </p:sp>
    </p:spTree>
    <p:extLst>
      <p:ext uri="{BB962C8B-B14F-4D97-AF65-F5344CB8AC3E}">
        <p14:creationId xmlns:p14="http://schemas.microsoft.com/office/powerpoint/2010/main" val="2084134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relación existe entre el Espíritu Santo con las ordenes de Dios?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51520" y="1600200"/>
            <a:ext cx="8640960" cy="506916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lgn="ctr">
              <a:buNone/>
            </a:pPr>
            <a:r>
              <a:rPr lang="es-CO" dirty="0" smtClean="0"/>
              <a:t>Miremos la relación que existe entre el Espíritu Santo con la obediencia a las ordenes que Dios da. </a:t>
            </a:r>
          </a:p>
          <a:p>
            <a:pPr marL="0" indent="0" algn="ctr">
              <a:buNone/>
            </a:pPr>
            <a:endParaRPr lang="es-CO" dirty="0"/>
          </a:p>
          <a:p>
            <a:pPr marL="0" indent="0" algn="ctr">
              <a:buNone/>
            </a:pPr>
            <a:r>
              <a:rPr lang="es-CO" dirty="0" smtClean="0"/>
              <a:t>La pregunta es: ¿Qué había hecho Saúl que fuera tan grabe, para que el Espíritu Santo se retirara de él?</a:t>
            </a:r>
          </a:p>
          <a:p>
            <a:endParaRPr lang="es-CO" dirty="0"/>
          </a:p>
          <a:p>
            <a:r>
              <a:rPr lang="es-CO" sz="3800" b="1" dirty="0" smtClean="0">
                <a:solidFill>
                  <a:srgbClr val="FF0000"/>
                </a:solidFill>
              </a:rPr>
              <a:t>1</a:t>
            </a:r>
            <a:r>
              <a:rPr lang="es-CO" dirty="0" smtClean="0"/>
              <a:t>). </a:t>
            </a:r>
            <a:r>
              <a:rPr lang="es-CO" i="1" u="sng" dirty="0" smtClean="0"/>
              <a:t>No había destruido totalmente a los moabitas</a:t>
            </a:r>
            <a:r>
              <a:rPr lang="es-CO" dirty="0" smtClean="0"/>
              <a:t>.</a:t>
            </a:r>
          </a:p>
          <a:p>
            <a:r>
              <a:rPr lang="es-CO" sz="3800" b="1" dirty="0" smtClean="0">
                <a:solidFill>
                  <a:srgbClr val="FF0000"/>
                </a:solidFill>
              </a:rPr>
              <a:t>2</a:t>
            </a:r>
            <a:r>
              <a:rPr lang="es-CO" dirty="0" smtClean="0"/>
              <a:t>). </a:t>
            </a:r>
            <a:r>
              <a:rPr lang="es-CO" i="1" u="sng" dirty="0" smtClean="0"/>
              <a:t>Había ocupado el lugar del sacerdote al realizar el sacrificio </a:t>
            </a:r>
            <a:r>
              <a:rPr lang="es-CO" i="1" u="sng" dirty="0" smtClean="0">
                <a:solidFill>
                  <a:srgbClr val="FF0000"/>
                </a:solidFill>
              </a:rPr>
              <a:t>(1Sam.13:8,9)</a:t>
            </a:r>
            <a:r>
              <a:rPr lang="es-CO" dirty="0" smtClean="0"/>
              <a:t>. Y cuando este desobedeció, el Espíritu Santo lo desamparó y quedo a merced del mal. </a:t>
            </a:r>
          </a:p>
          <a:p>
            <a:endParaRPr lang="es-CO" dirty="0"/>
          </a:p>
          <a:p>
            <a:r>
              <a:rPr lang="es-CO" dirty="0" smtClean="0"/>
              <a:t>Encontramos aquí que Dios no pone el mal, sino que lo permite.</a:t>
            </a:r>
            <a:endParaRPr lang="es-CO" dirty="0"/>
          </a:p>
        </p:txBody>
      </p:sp>
    </p:spTree>
    <p:extLst>
      <p:ext uri="{BB962C8B-B14F-4D97-AF65-F5344CB8AC3E}">
        <p14:creationId xmlns:p14="http://schemas.microsoft.com/office/powerpoint/2010/main" val="1462893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wheel(1)">
                                      <p:cBhvr>
                                        <p:cTn id="15" dur="20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wheel(1)">
                                      <p:cBhvr>
                                        <p:cTn id="20" dur="2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heel(1)">
                                      <p:cBhvr>
                                        <p:cTn id="25" dur="20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wheel(1)">
                                      <p:cBhvr>
                                        <p:cTn id="30" dur="20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wheel(1)">
                                      <p:cBhvr>
                                        <p:cTn id="35" dur="20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wheel(1)">
                                      <p:cBhvr>
                                        <p:cTn id="40"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i="1" dirty="0" smtClean="0">
                <a:solidFill>
                  <a:srgbClr val="FF0000"/>
                </a:solidFill>
              </a:rPr>
              <a:t>David re consagra su corazón a Dios</a:t>
            </a:r>
            <a:endParaRPr lang="es-CO" i="1" dirty="0">
              <a:solidFill>
                <a:srgbClr val="FF0000"/>
              </a:solidFill>
            </a:endParaRPr>
          </a:p>
        </p:txBody>
      </p:sp>
      <p:sp>
        <p:nvSpPr>
          <p:cNvPr id="3" name="2 Marcador de contenido"/>
          <p:cNvSpPr>
            <a:spLocks noGrp="1"/>
          </p:cNvSpPr>
          <p:nvPr>
            <p:ph idx="1"/>
          </p:nvPr>
        </p:nvSpPr>
        <p:spPr>
          <a:xfrm>
            <a:off x="457200" y="1600200"/>
            <a:ext cx="8229600" cy="2044824"/>
          </a:xfrm>
        </p:spPr>
        <p:txBody>
          <a:bodyPr>
            <a:normAutofit/>
          </a:bodyPr>
          <a:lstStyle/>
          <a:p>
            <a:pPr marL="0" indent="0" algn="ctr">
              <a:buNone/>
            </a:pPr>
            <a:r>
              <a:rPr lang="es-CO" dirty="0" smtClean="0"/>
              <a:t>Como todos ustedes saben, David en un momento permitió que la tentación lo venciera y cayó en pecado al codiciar la mujer de su siervo Urias</a:t>
            </a:r>
            <a:r>
              <a:rPr lang="es-CO" dirty="0" smtClean="0">
                <a:solidFill>
                  <a:srgbClr val="FF0000"/>
                </a:solidFill>
              </a:rPr>
              <a:t> (2 Sam.11:2-4).</a:t>
            </a:r>
          </a:p>
        </p:txBody>
      </p:sp>
      <p:pic>
        <p:nvPicPr>
          <p:cNvPr id="3074" name="Picture 2" descr="http://farm6.static.flickr.com/5096/5408480616_ba78ff3ab2_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149080"/>
            <a:ext cx="3240360" cy="23762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0898" y="4029165"/>
            <a:ext cx="5631221" cy="2554545"/>
          </a:xfrm>
          <a:prstGeom prst="rect">
            <a:avLst/>
          </a:prstGeom>
        </p:spPr>
        <p:txBody>
          <a:bodyPr wrap="square">
            <a:spAutoFit/>
          </a:bodyPr>
          <a:lstStyle/>
          <a:p>
            <a:pPr algn="ctr"/>
            <a:r>
              <a:rPr lang="es-CO" sz="3200" dirty="0">
                <a:solidFill>
                  <a:srgbClr val="FF0000"/>
                </a:solidFill>
              </a:rPr>
              <a:t>Salmo 51:10,11.</a:t>
            </a:r>
            <a:r>
              <a:rPr lang="es-CO" sz="3200" b="1" baseline="30000" dirty="0"/>
              <a:t> </a:t>
            </a:r>
            <a:r>
              <a:rPr lang="es-CO" sz="3200" dirty="0"/>
              <a:t>Crea en mí, oh Dios, un corazón puro y </a:t>
            </a:r>
            <a:r>
              <a:rPr lang="es-CO" sz="3200" i="1" u="sng" dirty="0"/>
              <a:t>renueva</a:t>
            </a:r>
            <a:r>
              <a:rPr lang="es-CO" sz="3200" dirty="0"/>
              <a:t> un espíritu firme dentro de mí.</a:t>
            </a:r>
            <a:r>
              <a:rPr lang="es-CO" sz="3200" b="1" baseline="30000" dirty="0"/>
              <a:t>11 </a:t>
            </a:r>
            <a:r>
              <a:rPr lang="es-CO" sz="3200" dirty="0"/>
              <a:t>No me eches de tu presencia, ni quites de mí tu Santo Espíritu.</a:t>
            </a:r>
          </a:p>
        </p:txBody>
      </p:sp>
    </p:spTree>
    <p:extLst>
      <p:ext uri="{BB962C8B-B14F-4D97-AF65-F5344CB8AC3E}">
        <p14:creationId xmlns:p14="http://schemas.microsoft.com/office/powerpoint/2010/main" val="1861445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074"/>
                                        </p:tgtEl>
                                        <p:attrNameLst>
                                          <p:attrName>style.visibility</p:attrName>
                                        </p:attrNameLst>
                                      </p:cBhvr>
                                      <p:to>
                                        <p:strVal val="visible"/>
                                      </p:to>
                                    </p:set>
                                    <p:animEffect transition="in" filter="wipe(down)">
                                      <p:cBhvr>
                                        <p:cTn id="23" dur="500"/>
                                        <p:tgtEl>
                                          <p:spTgt spid="307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080120"/>
          </a:xfrm>
        </p:spPr>
        <p:txBody>
          <a:bodyPr>
            <a:normAutofit/>
          </a:bodyPr>
          <a:lstStyle/>
          <a:p>
            <a:pPr marL="0" indent="0" algn="ctr">
              <a:buNone/>
            </a:pPr>
            <a:r>
              <a:rPr lang="es-CO" dirty="0" smtClean="0"/>
              <a:t>En Eventos </a:t>
            </a:r>
            <a:r>
              <a:rPr lang="es-CO" dirty="0"/>
              <a:t>de los </a:t>
            </a:r>
            <a:r>
              <a:rPr lang="es-CO" dirty="0" smtClean="0"/>
              <a:t>Últimos Días </a:t>
            </a:r>
            <a:r>
              <a:rPr lang="es-CO" dirty="0"/>
              <a:t>p </a:t>
            </a:r>
            <a:r>
              <a:rPr lang="es-CO" dirty="0" smtClean="0"/>
              <a:t>25. Encontramos registrado lo siguiente:</a:t>
            </a:r>
          </a:p>
        </p:txBody>
      </p:sp>
      <p:sp>
        <p:nvSpPr>
          <p:cNvPr id="4" name="3 Rectángulo"/>
          <p:cNvSpPr/>
          <p:nvPr/>
        </p:nvSpPr>
        <p:spPr>
          <a:xfrm rot="21211005">
            <a:off x="251520" y="1997839"/>
            <a:ext cx="5616624" cy="2246769"/>
          </a:xfrm>
          <a:prstGeom prst="rect">
            <a:avLst/>
          </a:prstGeom>
        </p:spPr>
        <p:txBody>
          <a:bodyPr wrap="square">
            <a:spAutoFit/>
          </a:bodyPr>
          <a:lstStyle/>
          <a:p>
            <a:pPr algn="ctr"/>
            <a:r>
              <a:rPr lang="es-CO" sz="2800" i="1" dirty="0">
                <a:solidFill>
                  <a:srgbClr val="FF0000"/>
                </a:solidFill>
              </a:rPr>
              <a:t>«El enemigo ha trabajado y todavía sigue trabajando. Ha descendido con gran poder, y el Espíritu de Dios se está retirando de la tierra. Sólo tenemos que mirar a Johnstown». </a:t>
            </a:r>
          </a:p>
        </p:txBody>
      </p:sp>
      <p:sp>
        <p:nvSpPr>
          <p:cNvPr id="5" name="4 Rectángulo"/>
          <p:cNvSpPr/>
          <p:nvPr/>
        </p:nvSpPr>
        <p:spPr>
          <a:xfrm>
            <a:off x="251520" y="4581128"/>
            <a:ext cx="8568952" cy="1815882"/>
          </a:xfrm>
          <a:prstGeom prst="rect">
            <a:avLst/>
          </a:prstGeom>
        </p:spPr>
        <p:txBody>
          <a:bodyPr wrap="square">
            <a:spAutoFit/>
          </a:bodyPr>
          <a:lstStyle/>
          <a:p>
            <a:pPr algn="ctr"/>
            <a:r>
              <a:rPr lang="es-CO" sz="2800" dirty="0"/>
              <a:t>En este caso, el Espíritu Santo se retiró de Saúl cuando este decidió no obedecer  más Palabra de Dios, ni tampoco impidió que David cometiera el pecado de adulterio, sino que permitió que utilizara el libre albedrio.  </a:t>
            </a:r>
          </a:p>
        </p:txBody>
      </p:sp>
      <p:sp>
        <p:nvSpPr>
          <p:cNvPr id="6" name="AutoShape 2" descr="data:image/jpeg;base64,/9j/4AAQSkZJRgABAQAAAQABAAD/2wCEAAkGBwgHBgkIBwgKCgkLDRYPDQwMDRsUFRAWIB0iIiAdHx8kKDQsJCYxJx8fLT0tMTU3Ojo6Iys/RD84QzQ5OjcBCgoKDQwNGg8PGjclHyU3Nzc3Nzc3Nzc3Nzc3Nzc3Nzc3Nzc3Nzc3Nzc3Nzc3Nzc3Nzc3Nzc3Nzc3Nzc3Nzc3N//AABEIAKsAcgMBIgACEQEDEQH/xAAbAAEAAwEBAQEAAAAAAAAAAAAAAQQFAwYCB//EADwQAAEDAgMEBwUIAQQDAAAAAAEAAgMEEQUSIRMxUXIGM0FhcYGhFCKRkrEjMjZCUmJ0siUVVKLBFiQ0/8QAGgEAAwEBAQEAAAAAAAAAAAAAAAIDAQQFBv/EACQRAAICAgICAwADAQAAAAAAAAABAhEDEiExMlEEFEFCYWIT/9oADAMBAAIRAxEAPwD88a1oa33RuH5RwU2HBvyhAdB4D6IqpKj6mEVQsODflCWHBvyhEW0NqvQsODflCWHBvyhERQar0RlHBvwUho4N+VERQar0LDg35Qlh+lvyhERSDWPoWHBvyhLD9LflCIikZovQAF9zflCacG/KERFINV6KMzWbV+n5iimXrX8xUqR5zgi23cOUKVDdw5QpVV0ejHoIiLRgikAucGtF3Hc0b1ow4BjE7A6LC6sg8YiPqs2S7Zjkl2ZqLtU0lTSSbOrp5YH9jZWFpPhxXzBBNUy7Kmikmk35I2lxt4BF8WGyq7OaLSkwDGI2Z34XWBu+4hJ9Bqs1143lkgLHg2LXCxHkhST6BST6YREWmhERAFOXrX8xRJetfzFFE89ltu4coVrDaZtbiFNSuk2YnkEee18t+2yqt3DlC0+jf4hw3+Q1O3UTsbqBAw2C+Y4vh4j0N/tS4jlyb+71U5sIpjdjamveP1/YRnyBLj8Qsxn3G+C+lii32zFFtcs0JMbrizZ0z46KL9FGzZD4j3j5lZ8l5SXSFz3H8zjc+quU+FVlRStqo2xCBznNa987GXc0XIAJ321X23A8RdUyUwhZtY8mYbZlvfIDLG9jckW8UXjRl448Gr0ckoY8NqHVuIlrM5DqSWT7NzLDcy2rjdwBbuIHepxOWjGARsosSexuSPJTRSBpe7QPMrRqTcuNybaNsNVlOwPEmsme2BjxAxz5RFOyQsDTZ1w0k6HfwX1T4DiNUIDBDE8ztDoh7RGC+9913ftPwUtYXdkNMbeykZrSWOzMLmu/U02PxWjHjmINZs6iZtXFuEdW0SgeBOo8ipGA4i7KWxRZXZcshqGZHE7mh17F3cDdcZMJr4YZJp6cxNjLg5sjmtd7pAdZpNzYkXsO1V2xssnifB2/xFXvE2HSHtF5ob/3A+ZR/o7iCW4lhJYPz+2AehF/RZqeC3VrpjODXTLmK0P+n1bYNuya8TJNowHKQ4XFrqmtLHzeqpCDf/0Kf+qzUY3cORsbuPJTl61/MUSXrX8xRIcTLbdw5QtPo3p0hw3+QxZjdw5QtLo5+IMN/ks+qd+B1vwMxn3G+C+juKhukbb6aIXN7XN+KZdDo9Bh2KUcPR8YdPLOx7ppZHltLHJma5obYOJu06bwvpuPwPGDCZhY6lkYaqVurpRGfswLnsFwvO52De5vmVp4NWUsENeyepEEs0cbYJtjtchDwXacoI71CeKFN12c2TDFJy7Nip6Q0wmq6mjqp2Vb2FsJbSsjDG7YSAEBxuTqCTvuFwp8cw5vSLDMTMHssFNBZ8MLcwa/37huo0u8kcL2UY/iuF1mFtpsPY2mcJHP2eyIsC5xGu6wDr6eC71GM4S6tq6mnrMrpTBspzSkljWAB7Lfu36b9x3qMYRrxZBRUVxFlKmxChfhLMMqZZIfZqh8sc0cWYyNfvBbcEO0Fjqr+MdIqPFaOv2sby+e5ggfG0+zyXAD2ycC0DM3jdU+kmJYTW0kDMLj2AbK5wiEYaGs1sCeOvYbEW7l58OaLWI13d6rHHGVN8Fcfx4Te7VMlO9Li17pvC6Ts/DU6QANq6QD/YU/9VlrU6Q//XSfwKf+qy0mPwFx+JTl61/MUSXrX8xRIcTLbdw5QtLo5+IMM/ks+qzW7hyhaXRv8Q4b/Kj+qaXgdb8CnQSNiraSR5AYydjnE8A4XXtaR5psdqhUPgEVXi8L4SHNLXRBzy49zcuXgvCjcoAABAAsd6yWNzXYs8bnXJ6+mnraZ2NNfJDHEKepkp/eZcvMgIcO+17K3SV7Gw4RW1TYKhvs9ZJUxNDQXAnS4HbwXhgANwHwSwvewve6m/jp/ov17/T3+G0uEUFC6jbLTzmOqdkqZS3LJIYiY73/ACi7BwzL5o3tNLTvxGITYpmkYcj4xO2FzQM7b6FwcdL62v2LwQAG4KMrbWyi3Cyz639kn8Nv+R67B4JP/IMeEEsVQ9lJPs5mxsDXSaZHAbgb8O1X5IG1OBVNNH7K3FZadjJ7ZBqZfcJtpmyZs1uyy8E5ocLOaCO8JlaRYgW4WWywbO7Gfxm3ex7qopqF1ThdVhdM2oZRbailhuxr35Lhr2gmzna3B7bLy/SKMQ4zUxiobUZSPtWta3N7o3gaX4991mlrTvaDpbUKTqLd2ifHicHdlMeFwbbZrdIwPa6PKb/46n/qVkrZ6VBnt1HswQDh1Mf+Kxk2LwRTF4opy9a/mKJL1r+YolONltu4coWl0b/EOGfyo/qs1u4coV3B6iOkxaiqZc2zhnY9+UXNgU78TsfgUwi0/wDBMdkLMVlsT7wfEy/lZ31UGkwyoAFHiL4pXfdjrYw1p7toCQPOw8EKVIxTSROEYNJikcz4pWN2JAykE3uCezlPorZ6L1WQOM9MM2QkF5uwENOo/bm14WKyKqmqaGTZVUT4XkX1NwRxBGhHeFxc6wc51zYXKV7PlPgx7vmL4NGXCKiOlbUPLdZdkWtBNjmLdTuG7dwV2s6LT0QpTUVtKBU1BgYfe9066u00GnqvqTo8wPlpmVMr6qMljiYwIXShpcYw7NmvYHW1tFxosGp5aKGarrJ4TUNY4ZYc7Ig8kMMhzD72U7gbBT/6f6Od5+L2OsvRSpjEpNZSOMQcXhrjf3dTYW1371TxbBJsMhbLLNFIHSui+zvoW2ve43aqhPE+mnlglFpInljgD2jQ/RIY5qmZsMLHyyyGzWN1JPgqLdcyfBdbrly4OSEaLUdhlNSnLieJRwy9sEDNu9vc4g5Qe66jJgJAAnxRh/W6OIj4Zv8AtNuh90+jr0ncHVdFYaDDqcePurHWjjtRT1NbCaSR0kUdLFEHujLCS1tjos9GJNQphj8UUZetfzFSol61/MUSHE2XG7hyhSobuHKFKrHo749BERabReo8Tmp4fZ5Gx1FLe5gmBLR3tIN2nvHqvpzMHnvaaspcx1ZJEJgO4EFpPmFnolcEK8a/DfrekB2GzppZaiYtINRLE2O1xlLg0al5GmdxJtu3qMMxtkVK2nqS+N0TQ2KdkTJbNBLmhzHaHKSS0jUXKwUSvFFqiX14VVGoYsHMjpZ8TrakuN3NjpcjnHt95zrJNi5ZC+mwuBtDTOFnFpzSyj97958BYLLRaoUOsavkeCIicqEREAU5etfzFEl61/MUUTzmi23cOUKVDdw5QpVY9HfHoIiLRgiIgAiIgAiIgAiIgAiIgCnL1r+YokvWv5iiieey23cOUKVDdw5QpVY9HdHoIiLRgiIgAiIgAiIgAiIgAiIgCnL1r+YokvWv5iiieey23cOUKVDdw5QpVY9HdHoIiLRgiIgAiIgAiIgAiIgAiIgCnL1r+YokvWv5iiieey20iw8ApVdkr8o1G4dg4L7Ejj2+idS4OqGTg6p5rgZX33+ibV/H0W7D7nfzTzXDav4+ibV/H0RsG5Y81HmuG1fx9E2r+PojYNzv5p5rhtX8fRNq/j6I2Dc7+anzVfav4+ibV/H0RsG538081w2r+Poo2r7jX0RsY8hxlI2r+YoviV7tq/d949iKWx5ryH//2Q=="/>
          <p:cNvSpPr>
            <a:spLocks noChangeAspect="1" noChangeArrowheads="1"/>
          </p:cNvSpPr>
          <p:nvPr/>
        </p:nvSpPr>
        <p:spPr bwMode="auto">
          <a:xfrm>
            <a:off x="0" y="-1109663"/>
            <a:ext cx="1514475" cy="2286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7" name="AutoShape 4" descr="data:image/jpeg;base64,/9j/4AAQSkZJRgABAQAAAQABAAD/2wCEAAkGBwgHBgkIBwgKCgkLDRYPDQwMDRsUFRAWIB0iIiAdHx8kKDQsJCYxJx8fLT0tMTU3Ojo6Iys/RD84QzQ5OjcBCgoKDQwNGg8PGjclHyU3Nzc3Nzc3Nzc3Nzc3Nzc3Nzc3Nzc3Nzc3Nzc3Nzc3Nzc3Nzc3Nzc3Nzc3Nzc3Nzc3N//AABEIAKsAcgMBIgACEQEDEQH/xAAbAAEAAwEBAQEAAAAAAAAAAAAAAQQFAwYCB//EADwQAAEDAgMEBwUIAQQDAAAAAAEAAgMEEQUSIRMxUXIGM0FhcYGhFCKRkrEjMjZCUmJ0siUVVKLBFiQ0/8QAGgEAAwEBAQEAAAAAAAAAAAAAAAIDAQQFBv/EACQRAAICAgICAwADAQAAAAAAAAABAhEDEiExMlEEFEFCYWIT/9oADAMBAAIRAxEAPwD88a1oa33RuH5RwU2HBvyhAdB4D6IqpKj6mEVQsODflCWHBvyhEW0NqvQsODflCWHBvyhERQar0RlHBvwUho4N+VERQar0LDg35Qlh+lvyhERSDWPoWHBvyhLD9LflCIikZovQAF9zflCacG/KERFINV6KMzWbV+n5iimXrX8xUqR5zgi23cOUKVDdw5QpVV0ejHoIiLRgikAucGtF3Hc0b1ow4BjE7A6LC6sg8YiPqs2S7Zjkl2ZqLtU0lTSSbOrp5YH9jZWFpPhxXzBBNUy7Kmikmk35I2lxt4BF8WGyq7OaLSkwDGI2Z34XWBu+4hJ9Bqs1143lkgLHg2LXCxHkhST6BST6YREWmhERAFOXrX8xRJetfzFFE89ltu4coVrDaZtbiFNSuk2YnkEee18t+2yqt3DlC0+jf4hw3+Q1O3UTsbqBAw2C+Y4vh4j0N/tS4jlyb+71U5sIpjdjamveP1/YRnyBLj8Qsxn3G+C+lii32zFFtcs0JMbrizZ0z46KL9FGzZD4j3j5lZ8l5SXSFz3H8zjc+quU+FVlRStqo2xCBznNa987GXc0XIAJ321X23A8RdUyUwhZtY8mYbZlvfIDLG9jckW8UXjRl448Gr0ckoY8NqHVuIlrM5DqSWT7NzLDcy2rjdwBbuIHepxOWjGARsosSexuSPJTRSBpe7QPMrRqTcuNybaNsNVlOwPEmsme2BjxAxz5RFOyQsDTZ1w0k6HfwX1T4DiNUIDBDE8ztDoh7RGC+9913ftPwUtYXdkNMbeykZrSWOzMLmu/U02PxWjHjmINZs6iZtXFuEdW0SgeBOo8ipGA4i7KWxRZXZcshqGZHE7mh17F3cDdcZMJr4YZJp6cxNjLg5sjmtd7pAdZpNzYkXsO1V2xssnifB2/xFXvE2HSHtF5ob/3A+ZR/o7iCW4lhJYPz+2AehF/RZqeC3VrpjODXTLmK0P+n1bYNuya8TJNowHKQ4XFrqmtLHzeqpCDf/0Kf+qzUY3cORsbuPJTl61/MUSXrX8xRIcTLbdw5QtPo3p0hw3+QxZjdw5QtLo5+IMN/ks+qd+B1vwMxn3G+C+juKhukbb6aIXN7XN+KZdDo9Bh2KUcPR8YdPLOx7ppZHltLHJma5obYOJu06bwvpuPwPGDCZhY6lkYaqVurpRGfswLnsFwvO52De5vmVp4NWUsENeyepEEs0cbYJtjtchDwXacoI71CeKFN12c2TDFJy7Nip6Q0wmq6mjqp2Vb2FsJbSsjDG7YSAEBxuTqCTvuFwp8cw5vSLDMTMHssFNBZ8MLcwa/37huo0u8kcL2UY/iuF1mFtpsPY2mcJHP2eyIsC5xGu6wDr6eC71GM4S6tq6mnrMrpTBspzSkljWAB7Lfu36b9x3qMYRrxZBRUVxFlKmxChfhLMMqZZIfZqh8sc0cWYyNfvBbcEO0Fjqr+MdIqPFaOv2sby+e5ggfG0+zyXAD2ycC0DM3jdU+kmJYTW0kDMLj2AbK5wiEYaGs1sCeOvYbEW7l58OaLWI13d6rHHGVN8Fcfx4Te7VMlO9Li17pvC6Ts/DU6QANq6QD/YU/9VlrU6Q//XSfwKf+qy0mPwFx+JTl61/MUSXrX8xRIcTLbdw5QtLo5+IMM/ks+qzW7hyhaXRv8Q4b/Kj+qaXgdb8CnQSNiraSR5AYydjnE8A4XXtaR5psdqhUPgEVXi8L4SHNLXRBzy49zcuXgvCjcoAABAAsd6yWNzXYs8bnXJ6+mnraZ2NNfJDHEKepkp/eZcvMgIcO+17K3SV7Gw4RW1TYKhvs9ZJUxNDQXAnS4HbwXhgANwHwSwvewve6m/jp/ov17/T3+G0uEUFC6jbLTzmOqdkqZS3LJIYiY73/ACi7BwzL5o3tNLTvxGITYpmkYcj4xO2FzQM7b6FwcdL62v2LwQAG4KMrbWyi3Cyz639kn8Nv+R67B4JP/IMeEEsVQ9lJPs5mxsDXSaZHAbgb8O1X5IG1OBVNNH7K3FZadjJ7ZBqZfcJtpmyZs1uyy8E5ocLOaCO8JlaRYgW4WWywbO7Gfxm3ex7qopqF1ThdVhdM2oZRbailhuxr35Lhr2gmzna3B7bLy/SKMQ4zUxiobUZSPtWta3N7o3gaX4991mlrTvaDpbUKTqLd2ifHicHdlMeFwbbZrdIwPa6PKb/46n/qVkrZ6VBnt1HswQDh1Mf+Kxk2LwRTF4opy9a/mKJL1r+YolONltu4coWl0b/EOGfyo/qs1u4coV3B6iOkxaiqZc2zhnY9+UXNgU78TsfgUwi0/wDBMdkLMVlsT7wfEy/lZ31UGkwyoAFHiL4pXfdjrYw1p7toCQPOw8EKVIxTSROEYNJikcz4pWN2JAykE3uCezlPorZ6L1WQOM9MM2QkF5uwENOo/bm14WKyKqmqaGTZVUT4XkX1NwRxBGhHeFxc6wc51zYXKV7PlPgx7vmL4NGXCKiOlbUPLdZdkWtBNjmLdTuG7dwV2s6LT0QpTUVtKBU1BgYfe9066u00GnqvqTo8wPlpmVMr6qMljiYwIXShpcYw7NmvYHW1tFxosGp5aKGarrJ4TUNY4ZYc7Ig8kMMhzD72U7gbBT/6f6Od5+L2OsvRSpjEpNZSOMQcXhrjf3dTYW1371TxbBJsMhbLLNFIHSui+zvoW2ve43aqhPE+mnlglFpInljgD2jQ/RIY5qmZsMLHyyyGzWN1JPgqLdcyfBdbrly4OSEaLUdhlNSnLieJRwy9sEDNu9vc4g5Qe66jJgJAAnxRh/W6OIj4Zv8AtNuh90+jr0ncHVdFYaDDqcePurHWjjtRT1NbCaSR0kUdLFEHujLCS1tjos9GJNQphj8UUZetfzFSol61/MUSHE2XG7hyhSobuHKFKrHo749BERabReo8Tmp4fZ5Gx1FLe5gmBLR3tIN2nvHqvpzMHnvaaspcx1ZJEJgO4EFpPmFnolcEK8a/DfrekB2GzppZaiYtINRLE2O1xlLg0al5GmdxJtu3qMMxtkVK2nqS+N0TQ2KdkTJbNBLmhzHaHKSS0jUXKwUSvFFqiX14VVGoYsHMjpZ8TrakuN3NjpcjnHt95zrJNi5ZC+mwuBtDTOFnFpzSyj97958BYLLRaoUOsavkeCIicqEREAU5etfzFEl61/MUUTzmi23cOUKVDdw5QpVY9HfHoIiLRgiIgAiIgAiIgAiIgAiIgCnL1r+YokvWv5iiieey23cOUKVDdw5QpVY9HdHoIiLRgiIgAiIgAiIgAiIgAiIgCnL1r+YokvWv5iiieey23cOUKVDdw5QpVY9HdHoIiLRgiIgAiIgAiIgAiIgAiIgCnL1r+YokvWv5iiieey20iw8ApVdkr8o1G4dg4L7Ejj2+idS4OqGTg6p5rgZX33+ibV/H0W7D7nfzTzXDav4+ibV/H0RsG5Y81HmuG1fx9E2r+PojYNzv5p5rhtX8fRNq/j6I2Dc7+anzVfav4+ibV/H0RsG538081w2r+Poo2r7jX0RsY8hxlI2r+YoviV7tq/d949iKWx5ryH//2Q=="/>
          <p:cNvSpPr>
            <a:spLocks noChangeAspect="1" noChangeArrowheads="1"/>
          </p:cNvSpPr>
          <p:nvPr/>
        </p:nvSpPr>
        <p:spPr bwMode="auto">
          <a:xfrm>
            <a:off x="152400" y="-957263"/>
            <a:ext cx="1514475" cy="2286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t1.gstatic.com/images?q=tbn:ANd9GcRb8y_BsafR4gAZN1zhA0aeo5p_4Shl6NJDeiZmXSiOc7PIy8fnrp0fmJH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4170" y="1942659"/>
            <a:ext cx="1672246"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6997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a:bodyPr>
          <a:lstStyle/>
          <a:p>
            <a:pPr marL="0" indent="0" algn="ctr">
              <a:buNone/>
            </a:pPr>
            <a:r>
              <a:rPr lang="es-CO" dirty="0" smtClean="0"/>
              <a:t>En la </a:t>
            </a:r>
            <a:r>
              <a:rPr lang="es-CO" dirty="0" smtClean="0">
                <a:solidFill>
                  <a:srgbClr val="FF0000"/>
                </a:solidFill>
              </a:rPr>
              <a:t>pagina 246.</a:t>
            </a:r>
            <a:r>
              <a:rPr lang="es-CO" dirty="0" smtClean="0"/>
              <a:t> «El Espíritu de Dios – insultado, rechazado, abusado – ya se está retirando de la tierra. Tan pronto como el Espíritu de Dios se aleje, se llevará a cabo la cruel obra de Satanás en tierra y mar </a:t>
            </a:r>
            <a:r>
              <a:rPr lang="es-CO" dirty="0" smtClean="0">
                <a:solidFill>
                  <a:srgbClr val="FF0000"/>
                </a:solidFill>
              </a:rPr>
              <a:t>(Ms,134,1898).</a:t>
            </a:r>
          </a:p>
          <a:p>
            <a:pPr marL="0" indent="0">
              <a:buNone/>
            </a:pPr>
            <a:endParaRPr lang="es-CO" dirty="0"/>
          </a:p>
          <a:p>
            <a:pPr marL="0" indent="0" algn="ctr">
              <a:buNone/>
            </a:pPr>
            <a:r>
              <a:rPr lang="es-CO" dirty="0" smtClean="0"/>
              <a:t>Los impíos han dejado concluir su tiempo de gracia; el Espíritu de Dios, al que se opusieron obstinadamente, acabó por apartarse de ellos. Desamparados ya de la gracia divina, están a merced de Satanás </a:t>
            </a:r>
            <a:r>
              <a:rPr lang="es-CO" dirty="0" smtClean="0">
                <a:solidFill>
                  <a:srgbClr val="FF0000"/>
                </a:solidFill>
              </a:rPr>
              <a:t>(CS 672, 1911).  </a:t>
            </a:r>
            <a:endParaRPr lang="es-CO" dirty="0">
              <a:solidFill>
                <a:srgbClr val="FF0000"/>
              </a:solidFill>
            </a:endParaRPr>
          </a:p>
        </p:txBody>
      </p:sp>
    </p:spTree>
    <p:extLst>
      <p:ext uri="{BB962C8B-B14F-4D97-AF65-F5344CB8AC3E}">
        <p14:creationId xmlns:p14="http://schemas.microsoft.com/office/powerpoint/2010/main" val="115081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rPr>
              <a:t>Pasado el tiempo de gracia es imposible ser restaurado</a:t>
            </a:r>
            <a:endParaRPr lang="es-CO" b="1" i="1" dirty="0">
              <a:solidFill>
                <a:srgbClr val="FF0000"/>
              </a:solidFill>
            </a:endParaRPr>
          </a:p>
        </p:txBody>
      </p:sp>
      <p:sp>
        <p:nvSpPr>
          <p:cNvPr id="3" name="2 Marcador de contenido"/>
          <p:cNvSpPr>
            <a:spLocks noGrp="1"/>
          </p:cNvSpPr>
          <p:nvPr>
            <p:ph idx="1"/>
          </p:nvPr>
        </p:nvSpPr>
        <p:spPr>
          <a:xfrm>
            <a:off x="179512" y="1600200"/>
            <a:ext cx="8784976" cy="4997152"/>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dirty="0">
                <a:solidFill>
                  <a:srgbClr val="FF0000"/>
                </a:solidFill>
              </a:rPr>
              <a:t>Hebreos </a:t>
            </a:r>
            <a:r>
              <a:rPr lang="es-CO" dirty="0" smtClean="0">
                <a:solidFill>
                  <a:srgbClr val="FF0000"/>
                </a:solidFill>
              </a:rPr>
              <a:t>10:26-31</a:t>
            </a:r>
            <a:r>
              <a:rPr lang="es-CO" dirty="0" smtClean="0"/>
              <a:t>.</a:t>
            </a:r>
            <a:r>
              <a:rPr lang="es-CO" b="1" baseline="30000" dirty="0" smtClean="0"/>
              <a:t> </a:t>
            </a:r>
            <a:r>
              <a:rPr lang="es-CO" dirty="0"/>
              <a:t>Porque si pecamos voluntariamente, después de haber recibido el conocimiento de la verdad, ya no queda más sacrificio por el pecado, </a:t>
            </a:r>
            <a:r>
              <a:rPr lang="es-CO" b="1" baseline="30000" dirty="0" smtClean="0"/>
              <a:t>27 </a:t>
            </a:r>
            <a:r>
              <a:rPr lang="es-CO" dirty="0"/>
              <a:t>sino una horrenda expectativa de juicio y de fuego ardiente que ha de devorar a los adversarios. </a:t>
            </a:r>
          </a:p>
          <a:p>
            <a:endParaRPr lang="es-CO" b="1" baseline="30000" dirty="0" smtClean="0"/>
          </a:p>
          <a:p>
            <a:r>
              <a:rPr lang="es-CO" b="1" baseline="30000" dirty="0" smtClean="0"/>
              <a:t>28 </a:t>
            </a:r>
            <a:r>
              <a:rPr lang="es-CO" dirty="0"/>
              <a:t>El que ha desechado la ley de Moisés ha de morir sin compasión por el testimonio de dos o tres testigos</a:t>
            </a:r>
            <a:r>
              <a:rPr lang="es-CO" dirty="0" smtClean="0"/>
              <a:t>. </a:t>
            </a:r>
            <a:r>
              <a:rPr lang="es-CO" b="1" baseline="30000" dirty="0" smtClean="0"/>
              <a:t>29 </a:t>
            </a:r>
            <a:r>
              <a:rPr lang="es-CO" dirty="0"/>
              <a:t>¿Cuánto mayor castigo pensáis que merecerá el que ha pisoteado al Hijo de Dios, que ha considerado de poca importancia la sangre del pacto por la cual fue santificado y que ha ultrajado al Espíritu de gracia? </a:t>
            </a:r>
          </a:p>
          <a:p>
            <a:endParaRPr lang="es-CO" b="1" baseline="30000" dirty="0" smtClean="0"/>
          </a:p>
          <a:p>
            <a:r>
              <a:rPr lang="es-CO" b="1" baseline="30000" dirty="0" smtClean="0"/>
              <a:t>30 </a:t>
            </a:r>
            <a:r>
              <a:rPr lang="es-CO" dirty="0"/>
              <a:t>Porque conocemos al que ha dicho: "Mía es la venganza; yo daré la retribución." Y otra vez: "El Señor juzgará a su pueblo</a:t>
            </a:r>
            <a:r>
              <a:rPr lang="es-CO" dirty="0" smtClean="0"/>
              <a:t>.« </a:t>
            </a:r>
            <a:r>
              <a:rPr lang="es-CO" b="1" baseline="30000" dirty="0" smtClean="0"/>
              <a:t>31 </a:t>
            </a:r>
            <a:r>
              <a:rPr lang="es-CO" dirty="0"/>
              <a:t>¡Horrenda cosa es caer en las manos del Dios vivo!</a:t>
            </a:r>
          </a:p>
        </p:txBody>
      </p:sp>
    </p:spTree>
    <p:extLst>
      <p:ext uri="{BB962C8B-B14F-4D97-AF65-F5344CB8AC3E}">
        <p14:creationId xmlns:p14="http://schemas.microsoft.com/office/powerpoint/2010/main" val="3557814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a:bodyPr>
          <a:lstStyle/>
          <a:p>
            <a:pPr marL="0" indent="0" algn="ctr">
              <a:buNone/>
            </a:pPr>
            <a:r>
              <a:rPr lang="es-CO" dirty="0" smtClean="0"/>
              <a:t>La </a:t>
            </a:r>
            <a:r>
              <a:rPr lang="es-CO" dirty="0"/>
              <a:t>muerte era el castigo más severo posible bajo la ley de Moisés.  Privaba a la persona de la vida.  Pero el “</a:t>
            </a:r>
            <a:r>
              <a:rPr lang="es-CO" i="1" u="sng" dirty="0"/>
              <a:t>hervor de fuego que ha de devorar a los adversarios” del </a:t>
            </a:r>
            <a:r>
              <a:rPr lang="es-CO" i="1" u="sng" dirty="0" smtClean="0"/>
              <a:t>Señor </a:t>
            </a:r>
            <a:r>
              <a:rPr lang="es-CO" i="1" u="sng" dirty="0"/>
              <a:t>en el último día, privará a los desobedientes de la vida eterna. </a:t>
            </a:r>
            <a:endParaRPr lang="es-CO" i="1" u="sng" dirty="0" smtClean="0"/>
          </a:p>
          <a:p>
            <a:pPr marL="0" indent="0" algn="ctr">
              <a:buNone/>
            </a:pPr>
            <a:r>
              <a:rPr lang="es-CO" dirty="0" smtClean="0"/>
              <a:t> </a:t>
            </a:r>
            <a:r>
              <a:rPr lang="es-CO" dirty="0"/>
              <a:t> </a:t>
            </a:r>
            <a:endParaRPr lang="es-CO" dirty="0" smtClean="0"/>
          </a:p>
          <a:p>
            <a:pPr algn="ctr"/>
            <a:r>
              <a:rPr lang="es-CO" dirty="0" smtClean="0"/>
              <a:t>Es </a:t>
            </a:r>
            <a:r>
              <a:rPr lang="es-CO" dirty="0"/>
              <a:t>decir, un desprecio </a:t>
            </a:r>
            <a:r>
              <a:rPr lang="es-CO" dirty="0" smtClean="0"/>
              <a:t>deliberado. </a:t>
            </a:r>
            <a:r>
              <a:rPr lang="es-CO" dirty="0"/>
              <a:t>Estas personas no sólo rechazan la oferta de misericordia de Cristo, sino que no escatiman esfuerzos para hacer saber que menosprecian el ofrecimiento de Cristo. </a:t>
            </a:r>
          </a:p>
          <a:p>
            <a:endParaRPr lang="es-CO" dirty="0"/>
          </a:p>
        </p:txBody>
      </p:sp>
    </p:spTree>
    <p:extLst>
      <p:ext uri="{BB962C8B-B14F-4D97-AF65-F5344CB8AC3E}">
        <p14:creationId xmlns:p14="http://schemas.microsoft.com/office/powerpoint/2010/main" val="394129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fontScale="85000" lnSpcReduction="10000"/>
          </a:bodyPr>
          <a:lstStyle/>
          <a:p>
            <a:pPr marL="0" indent="0" algn="ctr">
              <a:buNone/>
            </a:pPr>
            <a:r>
              <a:rPr lang="es-CO" dirty="0" smtClean="0">
                <a:solidFill>
                  <a:srgbClr val="FF0000"/>
                </a:solidFill>
              </a:rPr>
              <a:t>Gén.6:3</a:t>
            </a:r>
            <a:r>
              <a:rPr lang="es-CO" dirty="0" smtClean="0"/>
              <a:t>. </a:t>
            </a:r>
            <a:r>
              <a:rPr lang="es-CO" dirty="0"/>
              <a:t>Entonces Jehovah dijo: "No contenderá para siempre mi espíritu con el hombre, por cuanto él es carne, y su vida será de 120 años." </a:t>
            </a:r>
            <a:endParaRPr lang="es-CO" dirty="0" smtClean="0"/>
          </a:p>
          <a:p>
            <a:pPr marL="0" indent="0">
              <a:buNone/>
            </a:pPr>
            <a:r>
              <a:rPr lang="es-CO" dirty="0"/>
              <a:t> </a:t>
            </a:r>
            <a:endParaRPr lang="es-CO" dirty="0" smtClean="0"/>
          </a:p>
          <a:p>
            <a:pPr marL="0" indent="0" algn="ctr">
              <a:buNone/>
            </a:pPr>
            <a:r>
              <a:rPr lang="es-CO" dirty="0" smtClean="0"/>
              <a:t>Siendo </a:t>
            </a:r>
            <a:r>
              <a:rPr lang="es-CO" dirty="0"/>
              <a:t>cautivos de sus pasiones, ya no quedaron sujetos al Espíritu de Dios. </a:t>
            </a:r>
            <a:r>
              <a:rPr lang="es-CO" dirty="0" smtClean="0"/>
              <a:t>Estas </a:t>
            </a:r>
            <a:r>
              <a:rPr lang="es-CO" dirty="0"/>
              <a:t>palabras </a:t>
            </a:r>
            <a:r>
              <a:rPr lang="es-CO" dirty="0" smtClean="0"/>
              <a:t>«</a:t>
            </a:r>
            <a:r>
              <a:rPr lang="es-CO" i="1" dirty="0" smtClean="0"/>
              <a:t>no contenderá mi Espíritu con el hombre para siempre</a:t>
            </a:r>
            <a:r>
              <a:rPr lang="es-CO" dirty="0" smtClean="0"/>
              <a:t>» indican </a:t>
            </a:r>
            <a:r>
              <a:rPr lang="es-CO" dirty="0"/>
              <a:t>que el Espíritu Santo no podría continuar obrando sino durante un corto tiempo, después del cual sería retirado de los irregenerados e impenitentes seres humanos. </a:t>
            </a:r>
            <a:endParaRPr lang="es-CO" dirty="0" smtClean="0"/>
          </a:p>
          <a:p>
            <a:pPr marL="0" indent="0">
              <a:buNone/>
            </a:pPr>
            <a:endParaRPr lang="es-CO" dirty="0"/>
          </a:p>
          <a:p>
            <a:pPr marL="0" indent="0" algn="ctr">
              <a:buNone/>
            </a:pPr>
            <a:r>
              <a:rPr lang="es-CO" dirty="0" smtClean="0"/>
              <a:t>Como sucedió antes del diluvio, ahora, antes de que termine el tiempo de gracia, </a:t>
            </a:r>
            <a:r>
              <a:rPr lang="es-CO" dirty="0"/>
              <a:t>e</a:t>
            </a:r>
            <a:r>
              <a:rPr lang="es-CO" dirty="0" smtClean="0"/>
              <a:t>l Espíritu Santo se está retirando de las personas (individualmente), y finalmente será retirado definitivamente de todos.</a:t>
            </a:r>
          </a:p>
          <a:p>
            <a:endParaRPr lang="es-CO" dirty="0"/>
          </a:p>
        </p:txBody>
      </p:sp>
    </p:spTree>
    <p:extLst>
      <p:ext uri="{BB962C8B-B14F-4D97-AF65-F5344CB8AC3E}">
        <p14:creationId xmlns:p14="http://schemas.microsoft.com/office/powerpoint/2010/main" val="395891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algn="ctr"/>
            <a:r>
              <a:rPr lang="es-CO" dirty="0">
                <a:solidFill>
                  <a:srgbClr val="FF0000"/>
                </a:solidFill>
              </a:rPr>
              <a:t>Rom.1:21-28</a:t>
            </a:r>
            <a:r>
              <a:rPr lang="es-CO" dirty="0"/>
              <a:t>. Porque habiendo conocido a Dios, no le glorificaron como a Dios ni le dieron gracias; más bien, se hicieron vanos en sus razonamientos, y su insensato corazón fue </a:t>
            </a:r>
            <a:r>
              <a:rPr lang="es-CO" dirty="0" smtClean="0"/>
              <a:t>entenebrecido.</a:t>
            </a:r>
            <a:r>
              <a:rPr lang="es-CO" dirty="0"/>
              <a:t> </a:t>
            </a:r>
            <a:r>
              <a:rPr lang="es-CO" b="1" baseline="30000" dirty="0" smtClean="0"/>
              <a:t>22 </a:t>
            </a:r>
            <a:r>
              <a:rPr lang="es-CO" dirty="0"/>
              <a:t>Profesando ser sabios se hicieron fatuos, </a:t>
            </a:r>
            <a:r>
              <a:rPr lang="es-CO" b="1" baseline="30000" dirty="0" smtClean="0"/>
              <a:t>23 </a:t>
            </a:r>
            <a:r>
              <a:rPr lang="es-CO" dirty="0"/>
              <a:t>y cambiaron la gloria del Dios incorruptible por una imagen a la semejanza de hombre corruptible, de aves, de cuadrúpedos y de reptiles</a:t>
            </a:r>
            <a:r>
              <a:rPr lang="es-CO" dirty="0" smtClean="0"/>
              <a:t>.</a:t>
            </a:r>
            <a:endParaRPr lang="es-CO" dirty="0"/>
          </a:p>
          <a:p>
            <a:endParaRPr lang="es-CO" b="1" baseline="30000" dirty="0" smtClean="0"/>
          </a:p>
          <a:p>
            <a:pPr algn="ctr"/>
            <a:r>
              <a:rPr lang="es-CO" b="1" baseline="30000" dirty="0" smtClean="0"/>
              <a:t>24 </a:t>
            </a:r>
            <a:r>
              <a:rPr lang="es-CO" dirty="0"/>
              <a:t>Por tanto, Dios los entregó a la impureza, en las pasiones de sus corazones, para deshonrar sus cuerpos entre </a:t>
            </a:r>
            <a:r>
              <a:rPr lang="es-CO" dirty="0" smtClean="0"/>
              <a:t>sí.</a:t>
            </a:r>
            <a:r>
              <a:rPr lang="es-CO" b="1" baseline="30000" dirty="0" smtClean="0"/>
              <a:t>25 </a:t>
            </a:r>
            <a:r>
              <a:rPr lang="es-CO" dirty="0"/>
              <a:t>Ellos cambiaron la verdad de Dios por la mentira, y veneraron y rindieron culto a la creación antes que al Creador, ¡quien es bendito para siempre! Amén</a:t>
            </a:r>
            <a:r>
              <a:rPr lang="es-CO" dirty="0" smtClean="0"/>
              <a:t>.</a:t>
            </a:r>
            <a:endParaRPr lang="es-CO" dirty="0"/>
          </a:p>
          <a:p>
            <a:endParaRPr lang="es-CO" b="1" baseline="30000" dirty="0" smtClean="0"/>
          </a:p>
        </p:txBody>
      </p:sp>
    </p:spTree>
    <p:extLst>
      <p:ext uri="{BB962C8B-B14F-4D97-AF65-F5344CB8AC3E}">
        <p14:creationId xmlns:p14="http://schemas.microsoft.com/office/powerpoint/2010/main" val="351254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algn="ctr"/>
            <a:r>
              <a:rPr lang="es-CO" b="1" baseline="30000" dirty="0"/>
              <a:t>26 </a:t>
            </a:r>
            <a:r>
              <a:rPr lang="es-CO" dirty="0"/>
              <a:t>Por esta causa, Dios los entregó a pasiones vergonzosas; pues sus mujeres cambiaron las relaciones naturales por relaciones contra naturaleza</a:t>
            </a:r>
            <a:r>
              <a:rPr lang="es-CO" dirty="0" smtClean="0"/>
              <a:t>.</a:t>
            </a:r>
          </a:p>
          <a:p>
            <a:pPr algn="ctr"/>
            <a:r>
              <a:rPr lang="es-CO" dirty="0" smtClean="0"/>
              <a:t> </a:t>
            </a:r>
            <a:r>
              <a:rPr lang="es-CO" b="1" baseline="30000" dirty="0"/>
              <a:t>27 </a:t>
            </a:r>
            <a:r>
              <a:rPr lang="es-CO" dirty="0"/>
              <a:t>De la misma manera, también los hombres, dejando las relaciones naturales con la mujer, se encendieron en sus pasiones desordenadas unos con otros, cometiendo actos vergonzosos, hombres con hombres, y recibiendo en sí mismos la retribución que corresponde a su extravío</a:t>
            </a:r>
            <a:r>
              <a:rPr lang="es-CO" dirty="0" smtClean="0"/>
              <a:t>.</a:t>
            </a:r>
          </a:p>
          <a:p>
            <a:pPr marL="0" indent="0" algn="ctr">
              <a:buNone/>
            </a:pPr>
            <a:endParaRPr lang="es-CO" dirty="0" smtClean="0"/>
          </a:p>
          <a:p>
            <a:pPr marL="0" indent="0" algn="ctr">
              <a:buNone/>
            </a:pPr>
            <a:r>
              <a:rPr lang="es-CO" dirty="0" smtClean="0"/>
              <a:t> </a:t>
            </a:r>
            <a:r>
              <a:rPr lang="es-CO" b="1" baseline="30000" dirty="0"/>
              <a:t>28 </a:t>
            </a:r>
            <a:r>
              <a:rPr lang="es-CO" i="1" dirty="0">
                <a:solidFill>
                  <a:srgbClr val="FF0000"/>
                </a:solidFill>
              </a:rPr>
              <a:t>Como ellos no aprobaron tener en cuenta a Dios, los entregó Dios a una mente reprobada, para hacer lo que no es debido</a:t>
            </a:r>
          </a:p>
          <a:p>
            <a:endParaRPr lang="es-CO" dirty="0"/>
          </a:p>
        </p:txBody>
      </p:sp>
    </p:spTree>
    <p:extLst>
      <p:ext uri="{BB962C8B-B14F-4D97-AF65-F5344CB8AC3E}">
        <p14:creationId xmlns:p14="http://schemas.microsoft.com/office/powerpoint/2010/main" val="2446763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a:bodyPr>
          <a:lstStyle/>
          <a:p>
            <a:pPr marL="0" indent="0" algn="ctr">
              <a:buNone/>
            </a:pPr>
            <a:endParaRPr lang="es-CO" dirty="0" smtClean="0"/>
          </a:p>
          <a:p>
            <a:pPr marL="0" indent="0" algn="ctr">
              <a:buNone/>
            </a:pPr>
            <a:r>
              <a:rPr lang="es-CO" dirty="0" smtClean="0"/>
              <a:t>El texto sagrado dice: “</a:t>
            </a:r>
            <a:r>
              <a:rPr lang="es-CO" i="1" u="sng" dirty="0" smtClean="0"/>
              <a:t>aunque </a:t>
            </a:r>
            <a:r>
              <a:rPr lang="es-CO" i="1" u="sng" dirty="0"/>
              <a:t>conocían a Dios</a:t>
            </a:r>
            <a:r>
              <a:rPr lang="es-CO" dirty="0"/>
              <a:t>”, es decir, </a:t>
            </a:r>
            <a:r>
              <a:rPr lang="es-CO" dirty="0" smtClean="0"/>
              <a:t>(lo conocían) mediante </a:t>
            </a:r>
            <a:r>
              <a:rPr lang="es-CO" dirty="0"/>
              <a:t>la revelación de la conciencia y la </a:t>
            </a:r>
            <a:r>
              <a:rPr lang="es-CO" dirty="0" smtClean="0"/>
              <a:t>naturaleza. </a:t>
            </a:r>
          </a:p>
          <a:p>
            <a:pPr marL="0" indent="0" algn="ctr">
              <a:buNone/>
            </a:pPr>
            <a:r>
              <a:rPr lang="es-CO" dirty="0" smtClean="0"/>
              <a:t> </a:t>
            </a:r>
            <a:r>
              <a:rPr lang="es-CO" dirty="0"/>
              <a:t>Además, los hombres temerosos de </a:t>
            </a:r>
            <a:r>
              <a:rPr lang="es-CO" dirty="0" smtClean="0"/>
              <a:t>Dios </a:t>
            </a:r>
            <a:r>
              <a:rPr lang="es-CO" dirty="0"/>
              <a:t>como Noé y sus hijos, conocían a Dios y transmitieron ese conocimiento a sus descendientes; pero debido a un </a:t>
            </a:r>
            <a:r>
              <a:rPr lang="es-CO" i="1" u="sng" dirty="0"/>
              <a:t>descuido pecaminoso</a:t>
            </a:r>
            <a:r>
              <a:rPr lang="es-CO" dirty="0"/>
              <a:t>, la mente de la mayoría de sus descendientes pronto se entenebreció, y el conocimiento de Dios en gran medida se perdió entre los gentiles. </a:t>
            </a:r>
          </a:p>
        </p:txBody>
      </p:sp>
    </p:spTree>
    <p:extLst>
      <p:ext uri="{BB962C8B-B14F-4D97-AF65-F5344CB8AC3E}">
        <p14:creationId xmlns:p14="http://schemas.microsoft.com/office/powerpoint/2010/main" val="2430666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lnSpcReduction="10000"/>
          </a:bodyPr>
          <a:lstStyle/>
          <a:p>
            <a:pPr marL="0" indent="0" algn="ctr">
              <a:buNone/>
            </a:pPr>
            <a:r>
              <a:rPr lang="es-CO" dirty="0" smtClean="0"/>
              <a:t>Cuando </a:t>
            </a:r>
            <a:r>
              <a:rPr lang="es-CO" dirty="0"/>
              <a:t>los paganos voluntariamente se apartaron de Dios y lo eliminaron de su mente y corazón, el Señor los dejó que caminaran en sus propias sendas de </a:t>
            </a:r>
            <a:r>
              <a:rPr lang="es-CO" dirty="0" smtClean="0"/>
              <a:t>autodestrucción.  </a:t>
            </a:r>
            <a:r>
              <a:rPr lang="es-CO" dirty="0"/>
              <a:t>Esto es parte del precio de nuestra libertad moral</a:t>
            </a:r>
            <a:r>
              <a:rPr lang="es-CO" dirty="0" smtClean="0"/>
              <a:t>.</a:t>
            </a:r>
          </a:p>
          <a:p>
            <a:pPr marL="0" indent="0">
              <a:buNone/>
            </a:pPr>
            <a:endParaRPr lang="es-CO" dirty="0"/>
          </a:p>
          <a:p>
            <a:pPr marL="0" indent="0" algn="ctr">
              <a:buNone/>
            </a:pPr>
            <a:r>
              <a:rPr lang="es-CO" dirty="0" smtClean="0"/>
              <a:t>  </a:t>
            </a:r>
            <a:r>
              <a:rPr lang="es-CO" dirty="0"/>
              <a:t>Si los hombres insisten en seguir en sus malos caminos, Dios permitirá que lo hagan retirando su bondadosa ayuda y restricción.  En ese caso son dejados para que cosechen los resultados de su rebelión, siendo esclavizados cada vez más profundamente bajo el poder del pecado </a:t>
            </a:r>
          </a:p>
        </p:txBody>
      </p:sp>
    </p:spTree>
    <p:extLst>
      <p:ext uri="{BB962C8B-B14F-4D97-AF65-F5344CB8AC3E}">
        <p14:creationId xmlns:p14="http://schemas.microsoft.com/office/powerpoint/2010/main" val="3236626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rPr>
              <a:t>¿Qué tierno llamado hace Dios a pesar de la impiedad reinante?</a:t>
            </a:r>
            <a:endParaRPr lang="es-CO" b="1" i="1" dirty="0">
              <a:solidFill>
                <a:srgbClr val="FF0000"/>
              </a:solidFill>
            </a:endParaRPr>
          </a:p>
        </p:txBody>
      </p:sp>
      <p:sp>
        <p:nvSpPr>
          <p:cNvPr id="3" name="2 Marcador de contenido"/>
          <p:cNvSpPr>
            <a:spLocks noGrp="1"/>
          </p:cNvSpPr>
          <p:nvPr>
            <p:ph idx="1"/>
          </p:nvPr>
        </p:nvSpPr>
        <p:spPr>
          <a:xfrm>
            <a:off x="457200" y="1600200"/>
            <a:ext cx="8229600" cy="4997152"/>
          </a:xfrm>
        </p:spPr>
        <p:txBody>
          <a:bodyPr>
            <a:normAutofit fontScale="92500" lnSpcReduction="20000"/>
          </a:bodyPr>
          <a:lstStyle/>
          <a:p>
            <a:pPr marL="0" indent="0">
              <a:buNone/>
            </a:pPr>
            <a:r>
              <a:rPr lang="es-CO" dirty="0">
                <a:solidFill>
                  <a:srgbClr val="FF0000"/>
                </a:solidFill>
              </a:rPr>
              <a:t>Efe.4:30</a:t>
            </a:r>
            <a:r>
              <a:rPr lang="es-CO" dirty="0" smtClean="0"/>
              <a:t>.</a:t>
            </a:r>
            <a:r>
              <a:rPr lang="es-CO" dirty="0"/>
              <a:t> Y no entristezcáis al Espíritu Santo de Dios en quien fuisteis sellados para el día de la redención</a:t>
            </a:r>
            <a:r>
              <a:rPr lang="es-CO" dirty="0" smtClean="0"/>
              <a:t>.</a:t>
            </a:r>
          </a:p>
          <a:p>
            <a:pPr marL="0" indent="0">
              <a:buNone/>
            </a:pPr>
            <a:r>
              <a:rPr lang="es-CO" dirty="0"/>
              <a:t> </a:t>
            </a:r>
            <a:endParaRPr lang="es-CO" dirty="0" smtClean="0"/>
          </a:p>
          <a:p>
            <a:r>
              <a:rPr lang="es-CO" b="1" dirty="0" smtClean="0"/>
              <a:t>Entristezcáis. </a:t>
            </a:r>
            <a:r>
              <a:rPr lang="es-CO" dirty="0" smtClean="0"/>
              <a:t>Gr</a:t>
            </a:r>
            <a:r>
              <a:rPr lang="es-CO" dirty="0"/>
              <a:t>. lupéō, </a:t>
            </a:r>
            <a:r>
              <a:rPr lang="es-CO" dirty="0" smtClean="0"/>
              <a:t>que quiere decir: “causar </a:t>
            </a:r>
            <a:r>
              <a:rPr lang="es-CO" dirty="0"/>
              <a:t>dolor”, “causar tristeza”. Este imperativo griego puede traducirse “</a:t>
            </a:r>
            <a:r>
              <a:rPr lang="es-CO" i="1" u="sng" dirty="0"/>
              <a:t>no sigáis contristando</a:t>
            </a:r>
            <a:r>
              <a:rPr lang="es-CO" dirty="0"/>
              <a:t>”, o “</a:t>
            </a:r>
            <a:r>
              <a:rPr lang="es-CO" i="1" u="sng" dirty="0"/>
              <a:t>dejad de contristar</a:t>
            </a:r>
            <a:r>
              <a:rPr lang="es-CO" dirty="0"/>
              <a:t>”. </a:t>
            </a:r>
            <a:endParaRPr lang="es-CO" dirty="0" smtClean="0"/>
          </a:p>
          <a:p>
            <a:r>
              <a:rPr lang="es-CO" dirty="0"/>
              <a:t> La recepción del Espíritu Santo en la conversión es la refrendación divina de que el creyente es aceptado, que la aprobación celestial descansa sobre su elección y su vida cristiana</a:t>
            </a:r>
          </a:p>
          <a:p>
            <a:pPr marL="0" indent="0">
              <a:buNone/>
            </a:pPr>
            <a:endParaRPr lang="es-CO" dirty="0"/>
          </a:p>
        </p:txBody>
      </p:sp>
    </p:spTree>
    <p:extLst>
      <p:ext uri="{BB962C8B-B14F-4D97-AF65-F5344CB8AC3E}">
        <p14:creationId xmlns:p14="http://schemas.microsoft.com/office/powerpoint/2010/main" val="129616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192688"/>
          </a:xfrm>
        </p:spPr>
        <p:txBody>
          <a:bodyPr>
            <a:normAutofit fontScale="85000" lnSpcReduction="10000"/>
          </a:bodyPr>
          <a:lstStyle/>
          <a:p>
            <a:pPr marL="0" indent="0" algn="ctr">
              <a:buNone/>
            </a:pPr>
            <a:r>
              <a:rPr lang="es-CO" dirty="0" smtClean="0"/>
              <a:t>Se </a:t>
            </a:r>
            <a:r>
              <a:rPr lang="es-CO" dirty="0"/>
              <a:t>espera que el creyente </a:t>
            </a:r>
            <a:r>
              <a:rPr lang="es-CO" i="1" u="sng" dirty="0"/>
              <a:t>persevere</a:t>
            </a:r>
            <a:r>
              <a:rPr lang="es-CO" dirty="0"/>
              <a:t> y sea </a:t>
            </a:r>
            <a:r>
              <a:rPr lang="es-CO" i="1" u="sng" dirty="0"/>
              <a:t>glorificado</a:t>
            </a:r>
            <a:r>
              <a:rPr lang="es-CO" dirty="0"/>
              <a:t>. </a:t>
            </a:r>
            <a:r>
              <a:rPr lang="es-CO" dirty="0" smtClean="0"/>
              <a:t>Esto </a:t>
            </a:r>
            <a:r>
              <a:rPr lang="es-CO" dirty="0"/>
              <a:t>sólo ocurrirá si retiene “</a:t>
            </a:r>
            <a:r>
              <a:rPr lang="es-CO" i="1" u="sng" dirty="0"/>
              <a:t>firme hasta el fin la confianza y el” gloriarse “en la esperanza</a:t>
            </a:r>
            <a:r>
              <a:rPr lang="es-CO" dirty="0"/>
              <a:t>” </a:t>
            </a:r>
            <a:r>
              <a:rPr lang="es-CO" dirty="0">
                <a:solidFill>
                  <a:srgbClr val="FF0000"/>
                </a:solidFill>
              </a:rPr>
              <a:t>(</a:t>
            </a:r>
            <a:r>
              <a:rPr lang="es-CO" dirty="0" smtClean="0">
                <a:solidFill>
                  <a:srgbClr val="FF0000"/>
                </a:solidFill>
              </a:rPr>
              <a:t>Heb.3:6).</a:t>
            </a:r>
          </a:p>
          <a:p>
            <a:pPr marL="0" indent="0" algn="ctr">
              <a:buNone/>
            </a:pPr>
            <a:endParaRPr lang="es-CO" dirty="0">
              <a:solidFill>
                <a:srgbClr val="FF0000"/>
              </a:solidFill>
            </a:endParaRPr>
          </a:p>
          <a:p>
            <a:pPr marL="0" indent="0" algn="ctr">
              <a:buNone/>
            </a:pPr>
            <a:r>
              <a:rPr lang="es-CO" sz="3800" b="1" i="1" dirty="0" smtClean="0">
                <a:solidFill>
                  <a:srgbClr val="FF0000"/>
                </a:solidFill>
              </a:rPr>
              <a:t>¿El acto de ser sellado garantiza la salvación?</a:t>
            </a:r>
          </a:p>
          <a:p>
            <a:pPr marL="0" indent="0">
              <a:buNone/>
            </a:pPr>
            <a:endParaRPr lang="es-CO" dirty="0"/>
          </a:p>
          <a:p>
            <a:pPr marL="0" indent="0" algn="ctr">
              <a:buNone/>
            </a:pPr>
            <a:r>
              <a:rPr lang="es-CO" dirty="0" smtClean="0"/>
              <a:t>El </a:t>
            </a:r>
            <a:r>
              <a:rPr lang="es-CO" dirty="0"/>
              <a:t>acto del sellamiento no garantiza para siempre la salvación, pues es posible pecar contra el Espíritu Santo y así perder el derecho a la redención </a:t>
            </a:r>
            <a:r>
              <a:rPr lang="es-CO" dirty="0" smtClean="0">
                <a:solidFill>
                  <a:srgbClr val="FF0000"/>
                </a:solidFill>
              </a:rPr>
              <a:t>(Lea Mat.12:31)</a:t>
            </a:r>
            <a:r>
              <a:rPr lang="es-CO" dirty="0" smtClean="0"/>
              <a:t>. </a:t>
            </a:r>
          </a:p>
          <a:p>
            <a:pPr marL="0" indent="0">
              <a:buNone/>
            </a:pPr>
            <a:endParaRPr lang="es-CO" dirty="0"/>
          </a:p>
          <a:p>
            <a:pPr marL="0" indent="0" algn="ctr">
              <a:buNone/>
            </a:pPr>
            <a:r>
              <a:rPr lang="es-CO" dirty="0" smtClean="0">
                <a:latin typeface="Agency FB" pitchFamily="34" charset="0"/>
              </a:rPr>
              <a:t>EL PECADO IMPERDONABLE ES LA CULMINACIÓN DE UNA SERIE DE ACTOS CON LOS QUE SE HA ENTRISTECIDO O CONTRISTADO AL ESPÍRITU SANTO</a:t>
            </a:r>
            <a:r>
              <a:rPr lang="es-CO" dirty="0" smtClean="0"/>
              <a:t>. </a:t>
            </a:r>
            <a:r>
              <a:rPr lang="es-CO" dirty="0"/>
              <a:t>Por esta razón es importante no cometer ni un solo acto de esa naturaleza. </a:t>
            </a:r>
          </a:p>
        </p:txBody>
      </p:sp>
    </p:spTree>
    <p:extLst>
      <p:ext uri="{BB962C8B-B14F-4D97-AF65-F5344CB8AC3E}">
        <p14:creationId xmlns:p14="http://schemas.microsoft.com/office/powerpoint/2010/main" val="2127979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20279"/>
          </a:xfrm>
        </p:spPr>
        <p:txBody>
          <a:bodyPr>
            <a:normAutofit lnSpcReduction="10000"/>
          </a:bodyPr>
          <a:lstStyle/>
          <a:p>
            <a:pPr marL="0" indent="0">
              <a:buNone/>
            </a:pPr>
            <a:r>
              <a:rPr lang="es-CO" dirty="0" smtClean="0">
                <a:solidFill>
                  <a:srgbClr val="FF0000"/>
                </a:solidFill>
              </a:rPr>
              <a:t>Mat.12:30-32</a:t>
            </a:r>
            <a:r>
              <a:rPr lang="es-CO" dirty="0" smtClean="0"/>
              <a:t>.</a:t>
            </a:r>
            <a:r>
              <a:rPr lang="es-CO" dirty="0"/>
              <a:t> El que no está conmigo, contra mí está; y el que conmigo no recoge, </a:t>
            </a:r>
            <a:r>
              <a:rPr lang="es-CO" dirty="0" smtClean="0"/>
              <a:t>desparrama. </a:t>
            </a:r>
            <a:r>
              <a:rPr lang="es-CO" b="1" baseline="30000" dirty="0" smtClean="0"/>
              <a:t>31 </a:t>
            </a:r>
            <a:r>
              <a:rPr lang="es-CO" dirty="0"/>
              <a:t>Por esto os digo que todo pecado y blasfemia será perdonado a los hombres, pero la blasfemia contra el Espíritu no será perdonada. </a:t>
            </a:r>
            <a:endParaRPr lang="es-CO" dirty="0" smtClean="0"/>
          </a:p>
        </p:txBody>
      </p:sp>
      <p:sp>
        <p:nvSpPr>
          <p:cNvPr id="2" name="1 Rectángulo"/>
          <p:cNvSpPr/>
          <p:nvPr/>
        </p:nvSpPr>
        <p:spPr>
          <a:xfrm>
            <a:off x="363639" y="3140968"/>
            <a:ext cx="5360487" cy="3539430"/>
          </a:xfrm>
          <a:prstGeom prst="rect">
            <a:avLst/>
          </a:prstGeom>
        </p:spPr>
        <p:txBody>
          <a:bodyPr wrap="square">
            <a:spAutoFit/>
          </a:bodyPr>
          <a:lstStyle/>
          <a:p>
            <a:r>
              <a:rPr lang="es-CO" sz="3200" b="1" baseline="30000" dirty="0"/>
              <a:t>32 </a:t>
            </a:r>
            <a:r>
              <a:rPr lang="es-CO" sz="3200" dirty="0"/>
              <a:t>Y a cualquiera que diga palabra contra el Hijo del Hombre le será perdonado; pero a cualquiera que hable contra el Espíritu Santo no le será perdonado, ni en este mundo, ni en el venidero. </a:t>
            </a:r>
          </a:p>
        </p:txBody>
      </p:sp>
      <p:pic>
        <p:nvPicPr>
          <p:cNvPr id="1026" name="Picture 2" descr="http://t2.gstatic.com/images?q=tbn:ANd9GcRAc004QeXxmati5T-ktbsAmQoq_RAOl9H2--D5zuii0N-ozZWP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356992"/>
            <a:ext cx="2880320" cy="3071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2813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050904" cy="2760404"/>
          </a:xfrm>
        </p:spPr>
        <p:txBody>
          <a:bodyPr>
            <a:normAutofit/>
          </a:bodyPr>
          <a:lstStyle/>
          <a:p>
            <a:pPr marL="0" indent="0" algn="ctr">
              <a:buNone/>
            </a:pPr>
            <a:r>
              <a:rPr lang="es-CO" dirty="0" smtClean="0"/>
              <a:t>En </a:t>
            </a:r>
            <a:r>
              <a:rPr lang="es-CO" dirty="0"/>
              <a:t>el gran conflicto por el alma del hombre no hay territorio neutral pues la neutralidad es imposible </a:t>
            </a:r>
            <a:r>
              <a:rPr lang="es-CO" dirty="0">
                <a:solidFill>
                  <a:srgbClr val="FF0000"/>
                </a:solidFill>
              </a:rPr>
              <a:t>(DTG 291</a:t>
            </a:r>
            <a:r>
              <a:rPr lang="es-CO" dirty="0" smtClean="0">
                <a:solidFill>
                  <a:srgbClr val="FF0000"/>
                </a:solidFill>
              </a:rPr>
              <a:t>)</a:t>
            </a:r>
            <a:r>
              <a:rPr lang="es-CO" dirty="0" smtClean="0"/>
              <a:t>. </a:t>
            </a:r>
          </a:p>
        </p:txBody>
      </p:sp>
      <p:pic>
        <p:nvPicPr>
          <p:cNvPr id="2050" name="Picture 2" descr="http://t2.gstatic.com/images?q=tbn:ANd9GcTP91S-ZiK6VQPVRS5drpCKitFZdAG7EJn7mgEoAbMx19JYqy6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0"/>
            <a:ext cx="3744416" cy="30930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69578" y="3462392"/>
            <a:ext cx="8522901" cy="3108543"/>
          </a:xfrm>
          <a:prstGeom prst="rect">
            <a:avLst/>
          </a:prstGeom>
        </p:spPr>
        <p:txBody>
          <a:bodyPr wrap="square">
            <a:spAutoFit/>
          </a:bodyPr>
          <a:lstStyle/>
          <a:p>
            <a:pPr algn="ctr"/>
            <a:r>
              <a:rPr lang="es-CO" sz="2800" dirty="0" smtClean="0"/>
              <a:t>El </a:t>
            </a:r>
            <a:r>
              <a:rPr lang="es-CO" sz="2800" dirty="0"/>
              <a:t>que no está enteramente de parte de Cristo, está enteramente de parte del enemigo, vale decir que el peso de su influencia se inclina en esa dirección.  El estar casi, pero no completamente con Cristo, es estar no casi sino plenamente contra él. El que se niega a seguir a Jesús, daña la obra de Cristo. </a:t>
            </a:r>
          </a:p>
          <a:p>
            <a:pPr algn="ctr"/>
            <a:r>
              <a:rPr lang="es-CO" sz="2800" dirty="0">
                <a:solidFill>
                  <a:srgbClr val="FF0000"/>
                </a:solidFill>
              </a:rPr>
              <a:t>(DTG 404).</a:t>
            </a:r>
          </a:p>
        </p:txBody>
      </p:sp>
      <p:sp>
        <p:nvSpPr>
          <p:cNvPr id="5" name="4 Rectángulo"/>
          <p:cNvSpPr/>
          <p:nvPr/>
        </p:nvSpPr>
        <p:spPr>
          <a:xfrm>
            <a:off x="4723367" y="3000727"/>
            <a:ext cx="4454214" cy="461665"/>
          </a:xfrm>
          <a:prstGeom prst="rect">
            <a:avLst/>
          </a:prstGeom>
        </p:spPr>
        <p:txBody>
          <a:bodyPr wrap="square">
            <a:spAutoFit/>
          </a:bodyPr>
          <a:lstStyle/>
          <a:p>
            <a:pPr algn="ctr"/>
            <a:r>
              <a:rPr lang="es-CO" dirty="0"/>
              <a:t> </a:t>
            </a:r>
            <a:r>
              <a:rPr lang="es-CO" sz="2400" dirty="0">
                <a:solidFill>
                  <a:srgbClr val="FF0000"/>
                </a:solidFill>
              </a:rPr>
              <a:t>Todos son o leales o traidores. </a:t>
            </a:r>
          </a:p>
        </p:txBody>
      </p:sp>
    </p:spTree>
    <p:extLst>
      <p:ext uri="{BB962C8B-B14F-4D97-AF65-F5344CB8AC3E}">
        <p14:creationId xmlns:p14="http://schemas.microsoft.com/office/powerpoint/2010/main" val="285192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6120680"/>
          </a:xfrm>
        </p:spPr>
        <p:txBody>
          <a:bodyPr>
            <a:normAutofit fontScale="92500"/>
          </a:bodyPr>
          <a:lstStyle/>
          <a:p>
            <a:pPr marL="0" indent="0" algn="ctr">
              <a:buNone/>
            </a:pPr>
            <a:r>
              <a:rPr lang="es-CO" dirty="0" smtClean="0"/>
              <a:t>La </a:t>
            </a:r>
            <a:r>
              <a:rPr lang="es-CO" dirty="0"/>
              <a:t>blasfemia contra el Espíritu Santo, o sea el pecado imperdonable, consiste en la </a:t>
            </a:r>
            <a:r>
              <a:rPr lang="es-CO" b="1" i="1" u="sng" dirty="0"/>
              <a:t>resistencia progresiva a la verdad</a:t>
            </a:r>
            <a:r>
              <a:rPr lang="es-CO" dirty="0"/>
              <a:t>, y culmina en una decisión final e irrevocable en contra de ella, hecha deliberadamente y sabiendo muy bien que al proceder así se está escogiendo seguir una conducta propia que se opone a la voluntad divina. </a:t>
            </a:r>
            <a:endParaRPr lang="es-CO" dirty="0" smtClean="0"/>
          </a:p>
          <a:p>
            <a:pPr marL="0" indent="0">
              <a:buNone/>
            </a:pPr>
            <a:endParaRPr lang="es-CO" dirty="0"/>
          </a:p>
          <a:p>
            <a:endParaRPr lang="es-CO" dirty="0"/>
          </a:p>
        </p:txBody>
      </p:sp>
      <p:pic>
        <p:nvPicPr>
          <p:cNvPr id="3074" name="Picture 2" descr="http://t0.gstatic.com/images?q=tbn:ANd9GcRhd3hqONjKbsQZAKdrTtkVxTnb7zRF1gyGhR1B1-sp-Y4yEuXg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548680"/>
            <a:ext cx="3228771" cy="273630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3.gstatic.com/images?q=tbn:ANd9GcTwX181Pj362OSW8o3ZwyYJjFCrqrGYDxPbwbvIY0wSZ_1PQRx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638386"/>
            <a:ext cx="3228771" cy="2886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6481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Effect transition="in" filter="wheel(1)">
                                      <p:cBhvr>
                                        <p:cTn id="14"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762872" cy="3168352"/>
          </a:xfrm>
        </p:spPr>
        <p:txBody>
          <a:bodyPr>
            <a:normAutofit fontScale="92500" lnSpcReduction="10000"/>
          </a:bodyPr>
          <a:lstStyle/>
          <a:p>
            <a:pPr marL="0" indent="0" algn="ctr">
              <a:buNone/>
            </a:pPr>
            <a:r>
              <a:rPr lang="es-CO" dirty="0"/>
              <a:t> La conciencia está cauterizada por la resistencia continua a las impresiones del Espíritu Santo y quien está en esa situación difícilmente comprende que ha hecho la decisión fatal.  </a:t>
            </a:r>
          </a:p>
        </p:txBody>
      </p:sp>
      <p:pic>
        <p:nvPicPr>
          <p:cNvPr id="4098" name="Picture 2" descr="http://andresali.files.wordpress.com/2012/02/imagesca4zbtt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1" y="404664"/>
            <a:ext cx="3168352" cy="295232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520" y="3717032"/>
            <a:ext cx="8568952" cy="2677656"/>
          </a:xfrm>
          <a:prstGeom prst="rect">
            <a:avLst/>
          </a:prstGeom>
        </p:spPr>
        <p:txBody>
          <a:bodyPr wrap="square">
            <a:spAutoFit/>
          </a:bodyPr>
          <a:lstStyle/>
          <a:p>
            <a:pPr algn="ctr"/>
            <a:r>
              <a:rPr lang="es-CO" sz="2800" dirty="0"/>
              <a:t>Puede también ocurrir que simplemente no se llegue nunca a hacer la</a:t>
            </a:r>
            <a:r>
              <a:rPr lang="es-CO" sz="2800" b="1" dirty="0"/>
              <a:t> </a:t>
            </a:r>
            <a:r>
              <a:rPr lang="es-CO" sz="2800" b="1" i="1" u="sng" dirty="0"/>
              <a:t>decisión</a:t>
            </a:r>
            <a:r>
              <a:rPr lang="es-CO" sz="2800" dirty="0"/>
              <a:t> de actuar en armonía con la voluntad de Dios </a:t>
            </a:r>
            <a:r>
              <a:rPr lang="es-CO" sz="2800" dirty="0">
                <a:solidFill>
                  <a:srgbClr val="FF0000"/>
                </a:solidFill>
              </a:rPr>
              <a:t>(DTG 291)</a:t>
            </a:r>
            <a:r>
              <a:rPr lang="es-CO" sz="2800" dirty="0"/>
              <a:t>.  La persona que se siente temerosa de que pudiera haber cometido el pecado imperdonable, en ese mismo temor tiene la evidencia concluyente de que no lo ha cometido.</a:t>
            </a:r>
          </a:p>
        </p:txBody>
      </p:sp>
    </p:spTree>
    <p:extLst>
      <p:ext uri="{BB962C8B-B14F-4D97-AF65-F5344CB8AC3E}">
        <p14:creationId xmlns:p14="http://schemas.microsoft.com/office/powerpoint/2010/main" val="4231452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016223"/>
          </a:xfrm>
        </p:spPr>
        <p:txBody>
          <a:bodyPr>
            <a:normAutofit fontScale="92500" lnSpcReduction="10000"/>
          </a:bodyPr>
          <a:lstStyle/>
          <a:p>
            <a:pPr marL="0" indent="0" algn="ctr">
              <a:buNone/>
            </a:pPr>
            <a:r>
              <a:rPr lang="es-CO" dirty="0"/>
              <a:t>Y a cualquiera que diga palabra contra el Hijo del Hombre le será </a:t>
            </a:r>
            <a:r>
              <a:rPr lang="es-CO" dirty="0" smtClean="0"/>
              <a:t>perdonado.</a:t>
            </a:r>
          </a:p>
          <a:p>
            <a:pPr marL="0" indent="0" algn="ctr">
              <a:buNone/>
            </a:pPr>
            <a:endParaRPr lang="es-CO" dirty="0" smtClean="0"/>
          </a:p>
          <a:p>
            <a:pPr marL="0" indent="0" algn="ctr">
              <a:buNone/>
            </a:pPr>
            <a:r>
              <a:rPr lang="es-CO" sz="3500" b="1" i="1" dirty="0" smtClean="0">
                <a:solidFill>
                  <a:srgbClr val="FF0000"/>
                </a:solidFill>
              </a:rPr>
              <a:t>¿Cuándo se cumplió esto?</a:t>
            </a:r>
            <a:endParaRPr lang="es-CO" sz="3500" b="1" i="1" dirty="0">
              <a:solidFill>
                <a:srgbClr val="FF0000"/>
              </a:solidFill>
            </a:endParaRPr>
          </a:p>
          <a:p>
            <a:pPr marL="0" indent="0">
              <a:buNone/>
            </a:pPr>
            <a:endParaRPr lang="es-CO" dirty="0"/>
          </a:p>
        </p:txBody>
      </p:sp>
      <p:sp>
        <p:nvSpPr>
          <p:cNvPr id="4" name="3 Rectángulo"/>
          <p:cNvSpPr/>
          <p:nvPr/>
        </p:nvSpPr>
        <p:spPr>
          <a:xfrm>
            <a:off x="179512" y="2462992"/>
            <a:ext cx="5256584" cy="4401205"/>
          </a:xfrm>
          <a:prstGeom prst="rect">
            <a:avLst/>
          </a:prstGeom>
        </p:spPr>
        <p:txBody>
          <a:bodyPr wrap="square">
            <a:spAutoFit/>
          </a:bodyPr>
          <a:lstStyle/>
          <a:p>
            <a:r>
              <a:rPr lang="es-CO" sz="2800" dirty="0"/>
              <a:t>La oración de Cristo en la cual pidió que Dios perdonara a los soldados que lo habían clavado a la cruz </a:t>
            </a:r>
            <a:r>
              <a:rPr lang="es-CO" sz="2800" dirty="0">
                <a:solidFill>
                  <a:srgbClr val="FF0000"/>
                </a:solidFill>
              </a:rPr>
              <a:t>(Luc.23:34)</a:t>
            </a:r>
            <a:r>
              <a:rPr lang="es-CO" sz="2800" dirty="0"/>
              <a:t>, fue contestada cuando muchos de los sacerdotes y dirigentes de la nación, junto con miles de otras personas, finalmente creyeron en él, después de Pentecostés se pusieron de parte de los discípulos </a:t>
            </a:r>
            <a:r>
              <a:rPr lang="es-CO" sz="2800" dirty="0">
                <a:solidFill>
                  <a:srgbClr val="FF0000"/>
                </a:solidFill>
              </a:rPr>
              <a:t>(Hech.6:7).</a:t>
            </a:r>
          </a:p>
        </p:txBody>
      </p:sp>
      <p:pic>
        <p:nvPicPr>
          <p:cNvPr id="5122" name="Picture 2" descr="http://t0.gstatic.com/images?q=tbn:ANd9GcRU9UvQaPl_yixA-NivjO1htOzqpbvUb6WxvXtrmW32f7pzPe0mQY-gL3jk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636912"/>
            <a:ext cx="3384376"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177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122"/>
                                        </p:tgtEl>
                                        <p:attrNameLst>
                                          <p:attrName>style.visibility</p:attrName>
                                        </p:attrNameLst>
                                      </p:cBhvr>
                                      <p:to>
                                        <p:strVal val="visible"/>
                                      </p:to>
                                    </p:set>
                                    <p:animEffect transition="in" filter="fade">
                                      <p:cBhvr>
                                        <p:cTn id="17" dur="1000"/>
                                        <p:tgtEl>
                                          <p:spTgt spid="5122"/>
                                        </p:tgtEl>
                                      </p:cBhvr>
                                    </p:animEffect>
                                    <p:anim calcmode="lin" valueType="num">
                                      <p:cBhvr>
                                        <p:cTn id="18" dur="1000" fill="hold"/>
                                        <p:tgtEl>
                                          <p:spTgt spid="5122"/>
                                        </p:tgtEl>
                                        <p:attrNameLst>
                                          <p:attrName>ppt_x</p:attrName>
                                        </p:attrNameLst>
                                      </p:cBhvr>
                                      <p:tavLst>
                                        <p:tav tm="0">
                                          <p:val>
                                            <p:strVal val="#ppt_x"/>
                                          </p:val>
                                        </p:tav>
                                        <p:tav tm="100000">
                                          <p:val>
                                            <p:strVal val="#ppt_x"/>
                                          </p:val>
                                        </p:tav>
                                      </p:tavLst>
                                    </p:anim>
                                    <p:anim calcmode="lin" valueType="num">
                                      <p:cBhvr>
                                        <p:cTn id="1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lgn="ctr">
              <a:buNone/>
            </a:pPr>
            <a:r>
              <a:rPr lang="es-CO" b="1" dirty="0" smtClean="0">
                <a:solidFill>
                  <a:srgbClr val="FF0000"/>
                </a:solidFill>
              </a:rPr>
              <a:t>Heb.6:4-8</a:t>
            </a:r>
            <a:r>
              <a:rPr lang="es-CO" dirty="0" smtClean="0"/>
              <a:t>.</a:t>
            </a:r>
            <a:r>
              <a:rPr lang="es-CO" b="1" baseline="30000" dirty="0"/>
              <a:t> 4 </a:t>
            </a:r>
            <a:r>
              <a:rPr lang="es-CO" dirty="0"/>
              <a:t>Porque es imposible que los que fueron una vez iluminados, que gustaron del don celestial, que llegaron a ser participantes del </a:t>
            </a:r>
            <a:r>
              <a:rPr lang="es-CO" u="sng" dirty="0"/>
              <a:t>Espíritu Santo</a:t>
            </a:r>
            <a:r>
              <a:rPr lang="es-CO" dirty="0"/>
              <a:t>, </a:t>
            </a:r>
            <a:r>
              <a:rPr lang="es-CO" b="1" baseline="30000" dirty="0" smtClean="0"/>
              <a:t>5 </a:t>
            </a:r>
            <a:r>
              <a:rPr lang="es-CO" dirty="0"/>
              <a:t>que también probaron la buena palabra de Dios y los poderes del mundo venidero, </a:t>
            </a:r>
            <a:r>
              <a:rPr lang="es-CO" b="1" baseline="30000" dirty="0" smtClean="0"/>
              <a:t>6 </a:t>
            </a:r>
            <a:r>
              <a:rPr lang="es-CO" dirty="0"/>
              <a:t>y después recayeron, sean otra vez renovados para arrepentimiento; puesto que crucifican de nuevo para sí mismos al Hijo de Dios y le exponen a vituperio. </a:t>
            </a:r>
          </a:p>
          <a:p>
            <a:pPr marL="0" indent="0" algn="ctr">
              <a:buNone/>
            </a:pPr>
            <a:endParaRPr lang="es-CO" b="1" baseline="30000" dirty="0" smtClean="0"/>
          </a:p>
          <a:p>
            <a:pPr marL="0" indent="0" algn="ctr">
              <a:buNone/>
            </a:pPr>
            <a:r>
              <a:rPr lang="es-CO" b="1" baseline="30000" dirty="0" smtClean="0"/>
              <a:t>7 </a:t>
            </a:r>
            <a:r>
              <a:rPr lang="es-CO" dirty="0"/>
              <a:t>Porque la tierra, que bebe la lluvia que muchas veces cae sobre ella y produce hierba para el provecho de aquellos que la cultivan, recibe la bendición de </a:t>
            </a:r>
            <a:r>
              <a:rPr lang="es-CO" dirty="0" smtClean="0"/>
              <a:t>Dios.</a:t>
            </a:r>
            <a:r>
              <a:rPr lang="es-CO" dirty="0"/>
              <a:t> </a:t>
            </a:r>
            <a:r>
              <a:rPr lang="es-CO" b="1" baseline="30000" dirty="0" smtClean="0"/>
              <a:t>8 </a:t>
            </a:r>
            <a:r>
              <a:rPr lang="es-CO" dirty="0"/>
              <a:t>Pero la que produce espinos y abrojos es desechada, está cercana a la maldición, y su fin es ser </a:t>
            </a:r>
            <a:r>
              <a:rPr lang="es-CO" dirty="0" smtClean="0"/>
              <a:t>quemada.</a:t>
            </a:r>
            <a:endParaRPr lang="es-CO" sz="5100" b="1" u="sng" dirty="0"/>
          </a:p>
          <a:p>
            <a:endParaRPr lang="es-CO" dirty="0"/>
          </a:p>
        </p:txBody>
      </p:sp>
    </p:spTree>
    <p:extLst>
      <p:ext uri="{BB962C8B-B14F-4D97-AF65-F5344CB8AC3E}">
        <p14:creationId xmlns:p14="http://schemas.microsoft.com/office/powerpoint/2010/main" val="497317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a:bodyPr>
          <a:lstStyle/>
          <a:p>
            <a:pPr marL="0" indent="0" algn="ctr">
              <a:buNone/>
            </a:pPr>
            <a:r>
              <a:rPr lang="es-CO" b="1" dirty="0" smtClean="0"/>
              <a:t> </a:t>
            </a:r>
            <a:r>
              <a:rPr lang="es-CO" dirty="0" smtClean="0"/>
              <a:t>Los versos 4-6 </a:t>
            </a:r>
            <a:r>
              <a:rPr lang="es-CO" dirty="0"/>
              <a:t>tratan de la suerte que corren los que se apartan de Dios.  El tema que se presenta es la posibilidad de restaurar a los que han pasado por una profunda experiencia cristiana, pero luego se han apartado</a:t>
            </a:r>
            <a:r>
              <a:rPr lang="es-CO" dirty="0" smtClean="0"/>
              <a:t>.</a:t>
            </a:r>
          </a:p>
          <a:p>
            <a:pPr marL="0" indent="0" algn="ctr">
              <a:buNone/>
            </a:pPr>
            <a:endParaRPr lang="es-CO" dirty="0" smtClean="0"/>
          </a:p>
          <a:p>
            <a:pPr marL="0" indent="0" algn="ctr">
              <a:buNone/>
            </a:pPr>
            <a:r>
              <a:rPr lang="es-CO" dirty="0" smtClean="0"/>
              <a:t> </a:t>
            </a:r>
            <a:r>
              <a:rPr lang="es-CO" sz="3500" i="1" dirty="0" smtClean="0">
                <a:solidFill>
                  <a:srgbClr val="FF0000"/>
                </a:solidFill>
              </a:rPr>
              <a:t>¿Podrán </a:t>
            </a:r>
            <a:r>
              <a:rPr lang="es-CO" sz="3500" i="1" dirty="0">
                <a:solidFill>
                  <a:srgbClr val="FF0000"/>
                </a:solidFill>
              </a:rPr>
              <a:t>ser restaurados a la comunión cristiana y recibir otra vez misericordia? </a:t>
            </a:r>
            <a:endParaRPr lang="es-CO" sz="3500" i="1" dirty="0" smtClean="0">
              <a:solidFill>
                <a:srgbClr val="FF0000"/>
              </a:solidFill>
            </a:endParaRPr>
          </a:p>
          <a:p>
            <a:pPr marL="0" indent="0" algn="ctr">
              <a:buNone/>
            </a:pPr>
            <a:r>
              <a:rPr lang="es-CO" dirty="0" smtClean="0"/>
              <a:t> </a:t>
            </a:r>
          </a:p>
          <a:p>
            <a:pPr marL="0" indent="0" algn="ctr">
              <a:buNone/>
            </a:pPr>
            <a:r>
              <a:rPr lang="es-CO" dirty="0" smtClean="0"/>
              <a:t>Este </a:t>
            </a:r>
            <a:r>
              <a:rPr lang="es-CO" dirty="0"/>
              <a:t>pasaje ha causado gran perplejidad y desánimo a muchos.  Parece como si enseñara que los que se apartan de la fe están irremisiblemente perdidos. </a:t>
            </a:r>
          </a:p>
        </p:txBody>
      </p:sp>
    </p:spTree>
    <p:extLst>
      <p:ext uri="{BB962C8B-B14F-4D97-AF65-F5344CB8AC3E}">
        <p14:creationId xmlns:p14="http://schemas.microsoft.com/office/powerpoint/2010/main" val="23364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a:bodyPr>
          <a:lstStyle/>
          <a:p>
            <a:pPr marL="0" indent="0" algn="ctr">
              <a:buNone/>
            </a:pPr>
            <a:r>
              <a:rPr lang="es-CO" dirty="0" smtClean="0"/>
              <a:t>Entre </a:t>
            </a:r>
            <a:r>
              <a:rPr lang="es-CO" dirty="0"/>
              <a:t>los diversos puntos de vista que se han sostenido, dos son dignos de consideración</a:t>
            </a:r>
            <a:r>
              <a:rPr lang="es-CO" dirty="0" smtClean="0"/>
              <a:t>:</a:t>
            </a:r>
          </a:p>
          <a:p>
            <a:pPr marL="0" indent="0">
              <a:buNone/>
            </a:pPr>
            <a:r>
              <a:rPr lang="es-CO" dirty="0" smtClean="0"/>
              <a:t> </a:t>
            </a:r>
            <a:r>
              <a:rPr lang="es-CO" sz="3600" b="1" dirty="0" smtClean="0">
                <a:solidFill>
                  <a:srgbClr val="FF0000"/>
                </a:solidFill>
              </a:rPr>
              <a:t>1</a:t>
            </a:r>
            <a:r>
              <a:rPr lang="es-CO" dirty="0" smtClean="0"/>
              <a:t>). </a:t>
            </a:r>
            <a:r>
              <a:rPr lang="es-CO" dirty="0"/>
              <a:t>Que la apostasía de la cual aquí se habla, es haber incurrido en el pecado imperdonable </a:t>
            </a:r>
            <a:r>
              <a:rPr lang="es-CO" dirty="0" smtClean="0"/>
              <a:t> </a:t>
            </a:r>
            <a:r>
              <a:rPr lang="es-CO" dirty="0"/>
              <a:t>pues es la única forma de apostasía sin </a:t>
            </a:r>
            <a:r>
              <a:rPr lang="es-CO" dirty="0" smtClean="0"/>
              <a:t>esperanza.</a:t>
            </a:r>
          </a:p>
          <a:p>
            <a:pPr marL="0" indent="0">
              <a:buNone/>
            </a:pPr>
            <a:r>
              <a:rPr lang="es-CO" dirty="0" smtClean="0"/>
              <a:t> </a:t>
            </a:r>
            <a:r>
              <a:rPr lang="es-CO" sz="3600" b="1" dirty="0" smtClean="0">
                <a:solidFill>
                  <a:srgbClr val="FF0000"/>
                </a:solidFill>
              </a:rPr>
              <a:t>2</a:t>
            </a:r>
            <a:r>
              <a:rPr lang="es-CO" dirty="0" smtClean="0"/>
              <a:t>). </a:t>
            </a:r>
            <a:r>
              <a:rPr lang="es-CO" dirty="0"/>
              <a:t>Q</a:t>
            </a:r>
            <a:r>
              <a:rPr lang="es-CO" dirty="0" smtClean="0"/>
              <a:t>ue </a:t>
            </a:r>
            <a:r>
              <a:rPr lang="es-CO" dirty="0"/>
              <a:t>el pasaje, correctamente entendido, no enseña que esta apostasía sea absolutamente sin esperanza, sino que esa falta de esperanza es </a:t>
            </a:r>
            <a:r>
              <a:rPr lang="es-CO" i="1" u="sng" dirty="0" smtClean="0"/>
              <a:t>condicional</a:t>
            </a:r>
            <a:r>
              <a:rPr lang="es-CO" dirty="0" smtClean="0"/>
              <a:t>. </a:t>
            </a:r>
            <a:endParaRPr lang="es-CO" dirty="0"/>
          </a:p>
          <a:p>
            <a:endParaRPr lang="es-CO" dirty="0"/>
          </a:p>
        </p:txBody>
      </p:sp>
    </p:spTree>
    <p:extLst>
      <p:ext uri="{BB962C8B-B14F-4D97-AF65-F5344CB8AC3E}">
        <p14:creationId xmlns:p14="http://schemas.microsoft.com/office/powerpoint/2010/main" val="7599691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20000"/>
          </a:bodyPr>
          <a:lstStyle/>
          <a:p>
            <a:pPr marL="0" indent="0" algn="ctr">
              <a:buNone/>
            </a:pPr>
            <a:r>
              <a:rPr lang="es-CO" dirty="0" smtClean="0"/>
              <a:t>El </a:t>
            </a:r>
            <a:r>
              <a:rPr lang="es-CO" dirty="0" smtClean="0">
                <a:solidFill>
                  <a:srgbClr val="FF0000"/>
                </a:solidFill>
              </a:rPr>
              <a:t>C.B.A</a:t>
            </a:r>
            <a:r>
              <a:rPr lang="es-CO" dirty="0" smtClean="0"/>
              <a:t>. Dice sobre el </a:t>
            </a:r>
            <a:r>
              <a:rPr lang="es-CO" dirty="0" smtClean="0">
                <a:solidFill>
                  <a:srgbClr val="FF0000"/>
                </a:solidFill>
              </a:rPr>
              <a:t>verso 6</a:t>
            </a:r>
            <a:r>
              <a:rPr lang="es-CO" dirty="0" smtClean="0"/>
              <a:t>:  O </a:t>
            </a:r>
            <a:r>
              <a:rPr lang="es-CO" dirty="0"/>
              <a:t>“y </a:t>
            </a:r>
            <a:r>
              <a:rPr lang="es-CO" i="1" u="sng" dirty="0"/>
              <a:t>habiendo apostatado</a:t>
            </a:r>
            <a:r>
              <a:rPr lang="es-CO" dirty="0"/>
              <a:t>”.  Los alcances de la caída pueden ser juzgados por los </a:t>
            </a:r>
            <a:r>
              <a:rPr lang="es-CO" u="sng" dirty="0"/>
              <a:t>privilegios concedidos</a:t>
            </a:r>
            <a:r>
              <a:rPr lang="es-CO" dirty="0"/>
              <a:t>.  El contexto sugiere una gran apostasía. </a:t>
            </a:r>
          </a:p>
          <a:p>
            <a:pPr marL="0" indent="0">
              <a:buNone/>
            </a:pPr>
            <a:endParaRPr lang="es-CO" dirty="0" smtClean="0"/>
          </a:p>
          <a:p>
            <a:pPr marL="0" indent="0">
              <a:buNone/>
            </a:pPr>
            <a:r>
              <a:rPr lang="es-CO" dirty="0" smtClean="0"/>
              <a:t> «</a:t>
            </a:r>
            <a:r>
              <a:rPr lang="es-CO" b="1" dirty="0" smtClean="0"/>
              <a:t>Sean otra vez renovados </a:t>
            </a:r>
            <a:r>
              <a:rPr lang="es-CO" b="1" dirty="0"/>
              <a:t>para </a:t>
            </a:r>
            <a:r>
              <a:rPr lang="es-CO" b="1" dirty="0" smtClean="0"/>
              <a:t>arrepentimiento». </a:t>
            </a:r>
            <a:endParaRPr lang="es-CO" b="1" dirty="0"/>
          </a:p>
          <a:p>
            <a:pPr marL="0" indent="0" algn="ctr">
              <a:buNone/>
            </a:pPr>
            <a:r>
              <a:rPr lang="es-CO" dirty="0" smtClean="0"/>
              <a:t>Es </a:t>
            </a:r>
            <a:r>
              <a:rPr lang="es-CO" dirty="0"/>
              <a:t>decir, para que se produzca el deseo de arrepentirse.  </a:t>
            </a:r>
            <a:r>
              <a:rPr lang="es-CO" i="1" u="sng" dirty="0"/>
              <a:t>Este no es el caso de un hombre que procura volverse a Dios</a:t>
            </a:r>
            <a:r>
              <a:rPr lang="es-CO" dirty="0"/>
              <a:t>, pero que le es imposible arrepentirse</a:t>
            </a:r>
            <a:r>
              <a:rPr lang="es-CO" dirty="0" smtClean="0"/>
              <a:t>, (ya que si se arrepiente y regresa a Dios, Él lo acepta nuevamente). </a:t>
            </a:r>
            <a:r>
              <a:rPr lang="es-CO" dirty="0" smtClean="0">
                <a:solidFill>
                  <a:srgbClr val="FF0000"/>
                </a:solidFill>
              </a:rPr>
              <a:t>Lea Ezequiel 18:23.  </a:t>
            </a:r>
          </a:p>
          <a:p>
            <a:endParaRPr lang="es-CO" dirty="0"/>
          </a:p>
          <a:p>
            <a:pPr marL="0" indent="0" algn="ctr">
              <a:buNone/>
            </a:pPr>
            <a:r>
              <a:rPr lang="es-CO" b="1" dirty="0">
                <a:solidFill>
                  <a:srgbClr val="FF0000"/>
                </a:solidFill>
              </a:rPr>
              <a:t>S</a:t>
            </a:r>
            <a:r>
              <a:rPr lang="es-CO" b="1" dirty="0" smtClean="0">
                <a:solidFill>
                  <a:srgbClr val="FF0000"/>
                </a:solidFill>
              </a:rPr>
              <a:t>ino que este es el caso de </a:t>
            </a:r>
            <a:r>
              <a:rPr lang="es-CO" b="1" dirty="0">
                <a:solidFill>
                  <a:srgbClr val="FF0000"/>
                </a:solidFill>
              </a:rPr>
              <a:t>un hombre que no desea regresar a la </a:t>
            </a:r>
            <a:r>
              <a:rPr lang="es-CO" b="1" dirty="0" smtClean="0">
                <a:solidFill>
                  <a:srgbClr val="FF0000"/>
                </a:solidFill>
              </a:rPr>
              <a:t>Vida </a:t>
            </a:r>
            <a:r>
              <a:rPr lang="es-CO" b="1" dirty="0">
                <a:solidFill>
                  <a:srgbClr val="FF0000"/>
                </a:solidFill>
              </a:rPr>
              <a:t>de la cual se apartó. </a:t>
            </a:r>
          </a:p>
        </p:txBody>
      </p:sp>
    </p:spTree>
    <p:extLst>
      <p:ext uri="{BB962C8B-B14F-4D97-AF65-F5344CB8AC3E}">
        <p14:creationId xmlns:p14="http://schemas.microsoft.com/office/powerpoint/2010/main" val="279827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92500" lnSpcReduction="20000"/>
          </a:bodyPr>
          <a:lstStyle/>
          <a:p>
            <a:pPr marL="0" indent="0" algn="ctr">
              <a:buNone/>
            </a:pPr>
            <a:r>
              <a:rPr lang="es-CO" dirty="0" smtClean="0"/>
              <a:t>En conclusión. Recuerda el llamado urgente que nos hace nuestro Padre celestial: «No apaguéis el Espíritu»</a:t>
            </a:r>
          </a:p>
          <a:p>
            <a:pPr marL="0" indent="0" algn="ctr">
              <a:buNone/>
            </a:pPr>
            <a:endParaRPr lang="es-CO" dirty="0"/>
          </a:p>
          <a:p>
            <a:pPr marL="0" indent="0" algn="ctr">
              <a:buNone/>
            </a:pPr>
            <a:r>
              <a:rPr lang="es-CO" sz="3600" b="1" i="1" dirty="0" smtClean="0">
                <a:solidFill>
                  <a:srgbClr val="FF0000"/>
                </a:solidFill>
              </a:rPr>
              <a:t>¿Cuál es la razón para este llamado?</a:t>
            </a:r>
          </a:p>
          <a:p>
            <a:pPr marL="0" indent="0" algn="ctr">
              <a:buNone/>
            </a:pPr>
            <a:r>
              <a:rPr lang="es-CO" b="1" dirty="0" smtClean="0">
                <a:solidFill>
                  <a:srgbClr val="FF0000"/>
                </a:solidFill>
              </a:rPr>
              <a:t>2 Ped.3:9.</a:t>
            </a:r>
            <a:r>
              <a:rPr lang="es-CO" b="1" dirty="0" smtClean="0"/>
              <a:t> </a:t>
            </a:r>
            <a:r>
              <a:rPr lang="es-CO" dirty="0" smtClean="0"/>
              <a:t>El Señor..….no </a:t>
            </a:r>
            <a:r>
              <a:rPr lang="es-CO" dirty="0"/>
              <a:t>quiere que nadie se pierda, sino que todos procedan al arrepentimiento</a:t>
            </a:r>
            <a:r>
              <a:rPr lang="es-CO" dirty="0" smtClean="0"/>
              <a:t>.  (Y la única manera de lograrlo es a través del Espíritu Santo).</a:t>
            </a:r>
          </a:p>
          <a:p>
            <a:pPr marL="0" indent="0" algn="ctr">
              <a:buNone/>
            </a:pPr>
            <a:endParaRPr lang="es-CO" dirty="0" smtClean="0"/>
          </a:p>
          <a:p>
            <a:pPr marL="0" indent="0" algn="ctr">
              <a:buNone/>
            </a:pPr>
            <a:r>
              <a:rPr lang="es-CO" dirty="0" smtClean="0"/>
              <a:t>Recuerda que Dios te ama, por tanto envió a su Hijo para que muriera en tu lugar. Que Dios te bendiga es mi oración, y recuerda que Cristo viene pronto. Amen.</a:t>
            </a:r>
            <a:endParaRPr lang="es-CO" dirty="0"/>
          </a:p>
        </p:txBody>
      </p:sp>
    </p:spTree>
    <p:extLst>
      <p:ext uri="{BB962C8B-B14F-4D97-AF65-F5344CB8AC3E}">
        <p14:creationId xmlns:p14="http://schemas.microsoft.com/office/powerpoint/2010/main" val="1883490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1688</TotalTime>
  <Words>4114</Words>
  <Application>Microsoft Office PowerPoint</Application>
  <PresentationFormat>Presentación en pantalla (4:3)</PresentationFormat>
  <Paragraphs>174</Paragraphs>
  <Slides>44</Slides>
  <Notes>0</Notes>
  <HiddenSlides>0</HiddenSlides>
  <MMClips>0</MMClips>
  <ScaleCrop>false</ScaleCrop>
  <HeadingPairs>
    <vt:vector size="4" baseType="variant">
      <vt:variant>
        <vt:lpstr>Tema</vt:lpstr>
      </vt:variant>
      <vt:variant>
        <vt:i4>1</vt:i4>
      </vt:variant>
      <vt:variant>
        <vt:lpstr>Títulos de diapositiva</vt:lpstr>
      </vt:variant>
      <vt:variant>
        <vt:i4>44</vt:i4>
      </vt:variant>
    </vt:vector>
  </HeadingPairs>
  <TitlesOfParts>
    <vt:vector size="45" baseType="lpstr">
      <vt:lpstr>Tema de Office</vt:lpstr>
      <vt:lpstr>Presentación de PowerPoint</vt:lpstr>
      <vt:lpstr>Presentación de PowerPoint</vt:lpstr>
      <vt:lpstr>Presentación de PowerPoint</vt:lpstr>
      <vt:lpstr>Presentación de PowerPoint</vt:lpstr>
      <vt:lpstr>Presentación de PowerPoint</vt:lpstr>
      <vt:lpstr>¿Quién es el que nos conduce a Dios?</vt:lpstr>
      <vt:lpstr>El hombre necesita conocer a Cristo</vt:lpstr>
      <vt:lpstr>No importa tu edad, tu genero o las dificultades:  Si permaneces unido a Cristo llegarás al reino de los cielos. </vt:lpstr>
      <vt:lpstr>Un hombre que fue lleno del Espíritu Santo y nunca lo apagó.</vt:lpstr>
      <vt:lpstr>Presentación de PowerPoint</vt:lpstr>
      <vt:lpstr>¿Qué otro hombre también fue lleno del Espíritu Santo, pero este lo apagó?</vt:lpstr>
      <vt:lpstr>¿Qué había hecho Saúl para que le sobreviniera esto?</vt:lpstr>
      <vt:lpstr>¿Qué dos características del hombre que no está guiado por el Espíritu se resaltan aquí?</vt:lpstr>
      <vt:lpstr>¿Qué es lo que le agrada a Dios?</vt:lpstr>
      <vt:lpstr>Presentación de PowerPoint</vt:lpstr>
      <vt:lpstr>¿Qué dijo Saúl después de que le fue pronunciada la sentencia por su pecado?</vt:lpstr>
      <vt:lpstr>Presentación de PowerPoint</vt:lpstr>
      <vt:lpstr>Presentación de PowerPoint</vt:lpstr>
      <vt:lpstr>Presentación de PowerPoint</vt:lpstr>
      <vt:lpstr>Presentación de PowerPoint</vt:lpstr>
      <vt:lpstr>Presentación de PowerPoint</vt:lpstr>
      <vt:lpstr>¿Qué relación existe entre el Espíritu Santo con las ordenes de Dios?</vt:lpstr>
      <vt:lpstr>David re consagra su corazón a Dios</vt:lpstr>
      <vt:lpstr>Presentación de PowerPoint</vt:lpstr>
      <vt:lpstr>Presentación de PowerPoint</vt:lpstr>
      <vt:lpstr>Pasado el tiempo de gracia es imposible ser restaurado</vt:lpstr>
      <vt:lpstr>Presentación de PowerPoint</vt:lpstr>
      <vt:lpstr>Presentación de PowerPoint</vt:lpstr>
      <vt:lpstr>Presentación de PowerPoint</vt:lpstr>
      <vt:lpstr>Presentación de PowerPoint</vt:lpstr>
      <vt:lpstr>Presentación de PowerPoint</vt:lpstr>
      <vt:lpstr>Presentación de PowerPoint</vt:lpstr>
      <vt:lpstr>¿Qué tierno llamado hace Dios a pesar de la impiedad reinante?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APAGUEIS EL ESPÍRITU</dc:title>
  <dc:creator>FAMILIA FIERRO CH</dc:creator>
  <cp:lastModifiedBy>FAMILIA FIERRO CH</cp:lastModifiedBy>
  <cp:revision>163</cp:revision>
  <dcterms:created xsi:type="dcterms:W3CDTF">2012-09-29T22:34:37Z</dcterms:created>
  <dcterms:modified xsi:type="dcterms:W3CDTF">2013-01-04T10:25:27Z</dcterms:modified>
</cp:coreProperties>
</file>